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502" r:id="rId4"/>
    <p:sldId id="1403" r:id="rId5"/>
    <p:sldId id="1568" r:id="rId7"/>
    <p:sldId id="1907" r:id="rId8"/>
    <p:sldId id="1908" r:id="rId9"/>
    <p:sldId id="1909" r:id="rId10"/>
    <p:sldId id="1910" r:id="rId11"/>
    <p:sldId id="1911" r:id="rId12"/>
    <p:sldId id="1912" r:id="rId13"/>
    <p:sldId id="1913" r:id="rId14"/>
    <p:sldId id="1914" r:id="rId15"/>
    <p:sldId id="1915" r:id="rId16"/>
    <p:sldId id="1916" r:id="rId17"/>
    <p:sldId id="1917" r:id="rId18"/>
    <p:sldId id="1918" r:id="rId19"/>
    <p:sldId id="1919" r:id="rId20"/>
    <p:sldId id="1920" r:id="rId21"/>
    <p:sldId id="1921" r:id="rId22"/>
    <p:sldId id="1922" r:id="rId23"/>
    <p:sldId id="1923" r:id="rId24"/>
    <p:sldId id="1925" r:id="rId25"/>
    <p:sldId id="1926" r:id="rId26"/>
    <p:sldId id="1927" r:id="rId27"/>
    <p:sldId id="1928" r:id="rId2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093FE"/>
    <a:srgbClr val="1532E5"/>
    <a:srgbClr val="0411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emf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emf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emf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emf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2019300" y="2435225"/>
            <a:ext cx="3173095" cy="12541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40000"/>
              </a:lnSpc>
            </a:pPr>
            <a:r>
              <a:rPr lang="zh-CN" altLang="zh-CN" sz="5400" b="1" spc="300">
                <a:solidFill>
                  <a:srgbClr val="2FADAC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燃油泵</a:t>
            </a:r>
            <a:endParaRPr lang="zh-CN" altLang="zh-CN" sz="5400" b="1" spc="300">
              <a:solidFill>
                <a:srgbClr val="2FADAC"/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2670" y="1025525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电动燃油泵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800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控制电路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0775" y="1330325"/>
            <a:ext cx="418401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1.ECU控制式电动燃油泵控制电路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 descr="QQ截图20190304095908"/>
          <p:cNvPicPr>
            <a:picLocks noChangeAspect="1"/>
          </p:cNvPicPr>
          <p:nvPr/>
        </p:nvPicPr>
        <p:blipFill>
          <a:blip r:embed="rId2"/>
          <a:srcRect l="918" t="2812" r="1954" b="3757"/>
          <a:stretch>
            <a:fillRect/>
          </a:stretch>
        </p:blipFill>
        <p:spPr>
          <a:xfrm>
            <a:off x="2167890" y="2112010"/>
            <a:ext cx="6957695" cy="3481070"/>
          </a:xfrm>
          <a:prstGeom prst="rect">
            <a:avLst/>
          </a:prstGeom>
        </p:spPr>
      </p:pic>
      <p:cxnSp>
        <p:nvCxnSpPr>
          <p:cNvPr id="8" name="直接箭头连接符 7"/>
          <p:cNvCxnSpPr/>
          <p:nvPr/>
        </p:nvCxnSpPr>
        <p:spPr>
          <a:xfrm flipH="1">
            <a:off x="6873875" y="2299970"/>
            <a:ext cx="15240" cy="109156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标注 8"/>
          <p:cNvSpPr/>
          <p:nvPr/>
        </p:nvSpPr>
        <p:spPr>
          <a:xfrm>
            <a:off x="9286875" y="2112010"/>
            <a:ext cx="1970405" cy="553720"/>
          </a:xfrm>
          <a:prstGeom prst="wedgeRoundRectCallout">
            <a:avLst>
              <a:gd name="adj1" fmla="val -67048"/>
              <a:gd name="adj2" fmla="val -2282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lang="zh-CN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点火开关接通时</a:t>
            </a:r>
            <a:endParaRPr lang="zh-CN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6873875" y="2308860"/>
            <a:ext cx="1127125" cy="146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右箭头 3"/>
          <p:cNvSpPr/>
          <p:nvPr/>
        </p:nvSpPr>
        <p:spPr>
          <a:xfrm>
            <a:off x="6384925" y="2727325"/>
            <a:ext cx="355600" cy="237490"/>
          </a:xfrm>
          <a:prstGeom prst="ben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 flipV="1">
            <a:off x="2364740" y="2249170"/>
            <a:ext cx="15240" cy="21361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364740" y="2234565"/>
            <a:ext cx="419735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6562090" y="2234565"/>
            <a:ext cx="0" cy="188341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圆角矩形标注 13"/>
          <p:cNvSpPr/>
          <p:nvPr/>
        </p:nvSpPr>
        <p:spPr>
          <a:xfrm>
            <a:off x="4650740" y="5461000"/>
            <a:ext cx="2547620" cy="1136650"/>
          </a:xfrm>
          <a:prstGeom prst="wedgeRoundRectCallout">
            <a:avLst>
              <a:gd name="adj1" fmla="val 29012"/>
              <a:gd name="adj2" fmla="val -9458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燃油泵ECU工作，燃油泵电路导通，燃油泵工作。</a:t>
            </a:r>
            <a:endParaRPr lang="zh-CN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电动燃油泵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800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控制电路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0775" y="1330325"/>
            <a:ext cx="418401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1.ECU控制式电动燃油泵控制电路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 descr="QQ截图20190304095908"/>
          <p:cNvPicPr>
            <a:picLocks noChangeAspect="1"/>
          </p:cNvPicPr>
          <p:nvPr/>
        </p:nvPicPr>
        <p:blipFill>
          <a:blip r:embed="rId2"/>
          <a:srcRect l="918" t="2812" r="1954" b="3757"/>
          <a:stretch>
            <a:fillRect/>
          </a:stretch>
        </p:blipFill>
        <p:spPr>
          <a:xfrm>
            <a:off x="2167890" y="2112010"/>
            <a:ext cx="6957695" cy="3481070"/>
          </a:xfrm>
          <a:prstGeom prst="rect">
            <a:avLst/>
          </a:prstGeom>
        </p:spPr>
      </p:pic>
      <p:sp>
        <p:nvSpPr>
          <p:cNvPr id="9" name="圆角矩形标注 8"/>
          <p:cNvSpPr/>
          <p:nvPr/>
        </p:nvSpPr>
        <p:spPr>
          <a:xfrm>
            <a:off x="9252585" y="3313430"/>
            <a:ext cx="2637790" cy="2680335"/>
          </a:xfrm>
          <a:prstGeom prst="wedgeRoundRectCallout">
            <a:avLst>
              <a:gd name="adj1" fmla="val -77154"/>
              <a:gd name="adj2" fmla="val -955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lang="zh-CN" b="1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起动</a:t>
            </a:r>
            <a:r>
              <a:rPr lang="zh-CN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zh-CN" b="1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重负荷</a:t>
            </a:r>
            <a:r>
              <a:rPr lang="zh-CN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时，通过FPC端子向燃油泵ECU发出高电平信号，燃油泵ECU向燃油泵输出高电压(约12V)，燃油泵高速运转。</a:t>
            </a:r>
            <a:endParaRPr lang="zh-CN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电动燃油泵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800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控制电路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0775" y="1330325"/>
            <a:ext cx="418401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1.ECU控制式电动燃油泵控制电路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 descr="QQ截图20190304095908"/>
          <p:cNvPicPr>
            <a:picLocks noChangeAspect="1"/>
          </p:cNvPicPr>
          <p:nvPr/>
        </p:nvPicPr>
        <p:blipFill>
          <a:blip r:embed="rId2"/>
          <a:srcRect l="918" t="2812" r="1954" b="3757"/>
          <a:stretch>
            <a:fillRect/>
          </a:stretch>
        </p:blipFill>
        <p:spPr>
          <a:xfrm>
            <a:off x="2167890" y="2112010"/>
            <a:ext cx="6957695" cy="3481070"/>
          </a:xfrm>
          <a:prstGeom prst="rect">
            <a:avLst/>
          </a:prstGeom>
        </p:spPr>
      </p:pic>
      <p:sp>
        <p:nvSpPr>
          <p:cNvPr id="9" name="圆角矩形标注 8"/>
          <p:cNvSpPr/>
          <p:nvPr/>
        </p:nvSpPr>
        <p:spPr>
          <a:xfrm>
            <a:off x="9252585" y="3091180"/>
            <a:ext cx="2637790" cy="2902585"/>
          </a:xfrm>
          <a:prstGeom prst="wedgeRoundRectCallout">
            <a:avLst>
              <a:gd name="adj1" fmla="val -77154"/>
              <a:gd name="adj2" fmla="val -648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lang="zh-CN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当</a:t>
            </a:r>
            <a:r>
              <a:rPr lang="zh-CN" b="1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怠速或小负荷</a:t>
            </a:r>
            <a:r>
              <a:rPr lang="zh-CN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时，发动机ECU通过F</a:t>
            </a:r>
            <a:r>
              <a:rPr lang="en-US" altLang="zh-CN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P</a:t>
            </a:r>
            <a:r>
              <a:rPr lang="zh-CN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C端子向油泵ECU发出低电平信号，燃油泵ECU向燃油泵输出低电压(约9V)，燃油泵低速运转。</a:t>
            </a:r>
            <a:endParaRPr lang="zh-CN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电动燃油泵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800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控制电路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0775" y="1330325"/>
            <a:ext cx="418401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1.ECU控制式电动燃油泵控制电路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 descr="QQ截图20190304095908"/>
          <p:cNvPicPr>
            <a:picLocks noChangeAspect="1"/>
          </p:cNvPicPr>
          <p:nvPr/>
        </p:nvPicPr>
        <p:blipFill>
          <a:blip r:embed="rId2"/>
          <a:srcRect l="918" t="2812" r="1954" b="3757"/>
          <a:stretch>
            <a:fillRect/>
          </a:stretch>
        </p:blipFill>
        <p:spPr>
          <a:xfrm>
            <a:off x="2167890" y="2112010"/>
            <a:ext cx="6957695" cy="3481070"/>
          </a:xfrm>
          <a:prstGeom prst="rect">
            <a:avLst/>
          </a:prstGeom>
        </p:spPr>
      </p:pic>
      <p:sp>
        <p:nvSpPr>
          <p:cNvPr id="9" name="圆角矩形标注 8"/>
          <p:cNvSpPr/>
          <p:nvPr/>
        </p:nvSpPr>
        <p:spPr>
          <a:xfrm>
            <a:off x="9125585" y="1978025"/>
            <a:ext cx="2637790" cy="2902585"/>
          </a:xfrm>
          <a:prstGeom prst="wedgeRoundRectCallout">
            <a:avLst>
              <a:gd name="adj1" fmla="val -106403"/>
              <a:gd name="adj2" fmla="val -22850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发动机停止运转时，由于主继电器电磁线圈断电，其触点打开，切断电源，燃油泵供电电路中断，汽油泵停止工作。</a:t>
            </a:r>
            <a:endParaRPr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93191" name="图片 93190" descr="控制电路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1680" y="1719898"/>
            <a:ext cx="7019925" cy="3748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电动燃油泵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800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控制电路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0775" y="1330325"/>
            <a:ext cx="590423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2.带燃油泵继电器的ECU控制式燃油泵控制电路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3709035" y="5252720"/>
            <a:ext cx="5055870" cy="1226820"/>
          </a:xfrm>
          <a:prstGeom prst="wedgeRoundRectCallout">
            <a:avLst>
              <a:gd name="adj1" fmla="val -2373"/>
              <a:gd name="adj2" fmla="val -72256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根据发动机转速和负荷的变化，通过</a:t>
            </a:r>
            <a:r>
              <a:rPr b="1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燃油泵继电器</a:t>
            </a:r>
            <a:r>
              <a:rPr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改变燃油泵的供电线路，从而控制燃油泵的工作转速。</a:t>
            </a:r>
            <a:endParaRPr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93191" name="图片 93190" descr="控制电路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1680" y="1719898"/>
            <a:ext cx="7019925" cy="3748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电动燃油泵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800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控制电路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0775" y="1330325"/>
            <a:ext cx="590423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2.带燃油泵继电器的ECU控制式燃油泵控制电路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9224645" y="2138045"/>
            <a:ext cx="2505710" cy="2146300"/>
          </a:xfrm>
          <a:prstGeom prst="wedgeRoundRectCallout">
            <a:avLst>
              <a:gd name="adj1" fmla="val -77572"/>
              <a:gd name="adj2" fmla="val -41153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当点火开关接通时，发动机的ECU向主继电器电磁线圈供电，使主继电器中的触点闭合</a:t>
            </a:r>
            <a:r>
              <a:rPr lang="zh-CN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307080" y="1720215"/>
            <a:ext cx="1082040" cy="1126490"/>
          </a:xfrm>
          <a:prstGeom prst="ellipse">
            <a:avLst/>
          </a:prstGeom>
          <a:noFill/>
          <a:ln w="381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H="1" flipV="1">
            <a:off x="2209800" y="2442210"/>
            <a:ext cx="14605" cy="2046605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224405" y="2486660"/>
            <a:ext cx="258064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805045" y="2486660"/>
            <a:ext cx="0" cy="1646555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805045" y="4133215"/>
            <a:ext cx="135001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155055" y="4133215"/>
            <a:ext cx="14605" cy="340995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6199505" y="4325620"/>
            <a:ext cx="281940" cy="118745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6496050" y="4325620"/>
            <a:ext cx="815975" cy="1524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094095" y="4462780"/>
            <a:ext cx="422910" cy="6223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6517005" y="4525010"/>
            <a:ext cx="815975" cy="1524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93191" name="图片 93190" descr="控制电路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1680" y="1719898"/>
            <a:ext cx="7019925" cy="3748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电动燃油泵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800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控制电路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0775" y="1330325"/>
            <a:ext cx="590423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2.带燃油泵继电器的ECU控制式燃油泵控制电路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307080" y="1720215"/>
            <a:ext cx="1082040" cy="1126490"/>
          </a:xfrm>
          <a:prstGeom prst="ellipse">
            <a:avLst/>
          </a:prstGeom>
          <a:noFill/>
          <a:ln w="381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H="1" flipV="1">
            <a:off x="2209800" y="2442210"/>
            <a:ext cx="14605" cy="2046605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224405" y="2486660"/>
            <a:ext cx="258064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805045" y="2486660"/>
            <a:ext cx="0" cy="1646555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805045" y="4133215"/>
            <a:ext cx="135001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155055" y="4133215"/>
            <a:ext cx="14605" cy="340995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6199505" y="4325620"/>
            <a:ext cx="281940" cy="118745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6496050" y="4325620"/>
            <a:ext cx="815975" cy="1524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094095" y="4462780"/>
            <a:ext cx="422910" cy="6223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6517005" y="4525010"/>
            <a:ext cx="815975" cy="1524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圆角矩形标注 19"/>
          <p:cNvSpPr/>
          <p:nvPr/>
        </p:nvSpPr>
        <p:spPr>
          <a:xfrm>
            <a:off x="9217660" y="2065655"/>
            <a:ext cx="2505710" cy="3057525"/>
          </a:xfrm>
          <a:prstGeom prst="wedgeRoundRectCallout">
            <a:avLst>
              <a:gd name="adj1" fmla="val -77572"/>
              <a:gd name="adj2" fmla="val -41153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lang="zh-CN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若</a:t>
            </a:r>
            <a:r>
              <a:rPr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3s内不起动，发动机ECU停止向主继电器电磁线圈供电，主继电器的触点断开，切断燃油泵的供电电路，燃油泵停止工作。</a:t>
            </a:r>
            <a:endParaRPr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电动燃油泵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800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检修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0775" y="1330325"/>
            <a:ext cx="418401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1.电动燃油泵的检测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22904" name="图片 293913"/>
          <p:cNvPicPr>
            <a:picLocks noChangeAspect="1"/>
          </p:cNvPicPr>
          <p:nvPr/>
        </p:nvPicPr>
        <p:blipFill>
          <a:blip r:embed="rId2"/>
          <a:srcRect l="36424" b="11883"/>
          <a:stretch>
            <a:fillRect/>
          </a:stretch>
        </p:blipFill>
        <p:spPr>
          <a:xfrm>
            <a:off x="3839845" y="1975485"/>
            <a:ext cx="3915410" cy="28759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圆角矩形标注 19"/>
          <p:cNvSpPr/>
          <p:nvPr/>
        </p:nvSpPr>
        <p:spPr>
          <a:xfrm>
            <a:off x="7875270" y="1681480"/>
            <a:ext cx="3728720" cy="2536825"/>
          </a:xfrm>
          <a:prstGeom prst="wedgeRoundRectCallout">
            <a:avLst>
              <a:gd name="adj1" fmla="val -68136"/>
              <a:gd name="adj2" fmla="val -11326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sz="20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用专用导线将诊断插座上的燃油泵测试端子跨接到 12V电源上，也可以拆开电动燃油泵的线束连接器，直接用蓄电池给燃油泵通电。</a:t>
            </a:r>
            <a:endParaRPr sz="20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650875" y="3832225"/>
            <a:ext cx="3728720" cy="2536825"/>
          </a:xfrm>
          <a:prstGeom prst="wedgeRoundRectCallout">
            <a:avLst>
              <a:gd name="adj1" fmla="val 29223"/>
              <a:gd name="adj2" fmla="val -62565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sz="20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将点火开关转至“ON”位置，但不要起动发动机。旋开油箱盖应能听到燃油泵工作的声音，或用手捏进油软管应感觉有压力。</a:t>
            </a:r>
            <a:endParaRPr sz="20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5126355" y="4598035"/>
            <a:ext cx="5057775" cy="1771015"/>
          </a:xfrm>
          <a:prstGeom prst="wedgeRoundRectCallout">
            <a:avLst>
              <a:gd name="adj1" fmla="val -63408"/>
              <a:gd name="adj2" fmla="val -23969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sz="20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若听不到声音或进油管无压力，应检修或更换汽油泵。若有燃油泵不工作故障，但按上述方法检查正常，应检查燃油泵电路导线、继电器和熔丝有无断路。</a:t>
            </a:r>
            <a:endParaRPr sz="20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22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20" grpId="0" bldLvl="0" animBg="1"/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电动燃油泵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800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检修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0775" y="1330325"/>
            <a:ext cx="418401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1.电动燃油泵的检测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964565" y="2126615"/>
            <a:ext cx="3728720" cy="1430020"/>
          </a:xfrm>
          <a:prstGeom prst="wedgeRoundRectCallout">
            <a:avLst>
              <a:gd name="adj1" fmla="val 59281"/>
              <a:gd name="adj2" fmla="val -12996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sz="20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拆卸燃油泵时注意：应释放燃油系统压力，并关闭用电设备。</a:t>
            </a:r>
            <a:endParaRPr sz="20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6030" y="2126615"/>
            <a:ext cx="3224530" cy="3224530"/>
          </a:xfrm>
          <a:prstGeom prst="rect">
            <a:avLst/>
          </a:prstGeom>
        </p:spPr>
      </p:pic>
      <p:sp>
        <p:nvSpPr>
          <p:cNvPr id="7" name="圆角矩形标注 6"/>
          <p:cNvSpPr/>
          <p:nvPr/>
        </p:nvSpPr>
        <p:spPr>
          <a:xfrm>
            <a:off x="8290560" y="2298065"/>
            <a:ext cx="2877820" cy="1952625"/>
          </a:xfrm>
          <a:prstGeom prst="wedgeRoundRectCallout">
            <a:avLst>
              <a:gd name="adj1" fmla="val -62942"/>
              <a:gd name="adj2" fmla="val -19316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sz="20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测量燃油泵两端子之间电阻，应为2-3Ω。如电阻值不符，应更换燃油泵。</a:t>
            </a:r>
            <a:endParaRPr sz="20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1120775" y="4367530"/>
            <a:ext cx="3967480" cy="1952625"/>
          </a:xfrm>
          <a:prstGeom prst="wedgeRoundRectCallout">
            <a:avLst>
              <a:gd name="adj1" fmla="val 49647"/>
              <a:gd name="adj2" fmla="val -69056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sz="20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用蓄电池直接给燃油泵通电，应能听到燃油泵电机高速旋转的声音，注意：通电时间不能过长（每次接通不超过10S）。</a:t>
            </a:r>
            <a:endParaRPr sz="20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3405505" y="2249170"/>
            <a:ext cx="4443730" cy="2965450"/>
            <a:chOff x="7753" y="3064"/>
            <a:chExt cx="6998" cy="467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rcRect l="6693" t="17483" b="3078"/>
            <a:stretch>
              <a:fillRect/>
            </a:stretch>
          </p:blipFill>
          <p:spPr>
            <a:xfrm>
              <a:off x="7753" y="3064"/>
              <a:ext cx="6998" cy="4671"/>
            </a:xfrm>
            <a:prstGeom prst="rect">
              <a:avLst/>
            </a:prstGeom>
          </p:spPr>
        </p:pic>
        <p:sp>
          <p:nvSpPr>
            <p:cNvPr id="7" name="圆角矩形标注 6"/>
            <p:cNvSpPr/>
            <p:nvPr/>
          </p:nvSpPr>
          <p:spPr>
            <a:xfrm>
              <a:off x="11208" y="3064"/>
              <a:ext cx="1644" cy="610"/>
            </a:xfrm>
            <a:prstGeom prst="wedgeRoundRectCallout">
              <a:avLst>
                <a:gd name="adj1" fmla="val -22080"/>
                <a:gd name="adj2" fmla="val 287213"/>
                <a:gd name="adj3" fmla="val 16667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rIns="0"/>
            <a:p>
              <a:pPr algn="l">
                <a:lnSpc>
                  <a:spcPct val="100000"/>
                </a:lnSpc>
              </a:pPr>
              <a:r>
                <a:rPr lang="zh-CN" sz="2000" spc="300" dirty="0">
                  <a:uFillTx/>
                  <a:latin typeface="微软雅黑" panose="020B0503020204020204" charset="-122"/>
                  <a:ea typeface="微软雅黑" panose="020B0503020204020204" charset="-122"/>
                </a:rPr>
                <a:t>燃油泵</a:t>
              </a:r>
              <a:endParaRPr lang="zh-CN" sz="2000" spc="300" dirty="0"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电动燃油泵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800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检修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0775" y="1330325"/>
            <a:ext cx="418401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2.汽油泵控制电路的检测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圆角矩形标注 19"/>
          <p:cNvSpPr/>
          <p:nvPr/>
        </p:nvSpPr>
        <p:spPr>
          <a:xfrm>
            <a:off x="598805" y="2249170"/>
            <a:ext cx="2534285" cy="2120265"/>
          </a:xfrm>
          <a:prstGeom prst="wedgeRoundRectCallout">
            <a:avLst>
              <a:gd name="adj1" fmla="val 58855"/>
              <a:gd name="adj2" fmla="val -20547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sz="20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首先应判别是ECU内部故障还是ECU外部的控制电路故障。</a:t>
            </a:r>
            <a:endParaRPr sz="20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8121650" y="2103120"/>
            <a:ext cx="3768725" cy="3234055"/>
          </a:xfrm>
          <a:prstGeom prst="wedgeRoundRectCallout">
            <a:avLst>
              <a:gd name="adj1" fmla="val -63408"/>
              <a:gd name="adj2" fmla="val -23969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sz="20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打开油箱盖，将点火开关置于ON位置，但不起动发动机，在油箱口处倾听有无电动汽油泵运转的声音。如打开点火开关后，能听到油泵运转3-5s后又停止，说明控制系统各部分工作正常。</a:t>
            </a:r>
            <a:endParaRPr sz="20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0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96300" name="Group 44"/>
          <p:cNvGrpSpPr/>
          <p:nvPr/>
        </p:nvGrpSpPr>
        <p:grpSpPr bwMode="auto">
          <a:xfrm>
            <a:off x="1025525" y="2458720"/>
            <a:ext cx="2149475" cy="2258695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作用</a:t>
              </a:r>
              <a:endParaRPr kumimoji="0" lang="zh-CN" altLang="en-US" sz="32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15714" name="等腰三角形 9"/>
          <p:cNvSpPr/>
          <p:nvPr/>
        </p:nvSpPr>
        <p:spPr>
          <a:xfrm rot="16200000" flipH="1" flipV="1">
            <a:off x="2485390" y="3154680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445000" y="2828925"/>
            <a:ext cx="6712585" cy="1533525"/>
            <a:chOff x="8427" y="1701"/>
            <a:chExt cx="9533" cy="1262"/>
          </a:xfrm>
        </p:grpSpPr>
        <p:sp>
          <p:nvSpPr>
            <p:cNvPr id="23" name="圆角矩形 45063"/>
            <p:cNvSpPr/>
            <p:nvPr/>
          </p:nvSpPr>
          <p:spPr>
            <a:xfrm>
              <a:off x="8427" y="1701"/>
              <a:ext cx="8750" cy="126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427" y="1747"/>
              <a:ext cx="9533" cy="9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将汽油从油箱中吸出，</a:t>
              </a:r>
              <a:r>
                <a:rPr lang="zh-CN" altLang="zh-CN" sz="2400" spc="200">
                  <a:solidFill>
                    <a:srgbClr val="FF0000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加压</a:t>
              </a:r>
              <a:r>
                <a:rPr lang="zh-CN" alt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后通过燃油管路输送到喷油器。</a:t>
              </a:r>
              <a:endPara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电动燃油泵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3405505" y="2249170"/>
            <a:ext cx="4443730" cy="2965450"/>
            <a:chOff x="7753" y="3064"/>
            <a:chExt cx="6998" cy="467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rcRect l="6693" t="17483" b="3078"/>
            <a:stretch>
              <a:fillRect/>
            </a:stretch>
          </p:blipFill>
          <p:spPr>
            <a:xfrm>
              <a:off x="7753" y="3064"/>
              <a:ext cx="6998" cy="4671"/>
            </a:xfrm>
            <a:prstGeom prst="rect">
              <a:avLst/>
            </a:prstGeom>
          </p:spPr>
        </p:pic>
        <p:sp>
          <p:nvSpPr>
            <p:cNvPr id="7" name="圆角矩形标注 6"/>
            <p:cNvSpPr/>
            <p:nvPr/>
          </p:nvSpPr>
          <p:spPr>
            <a:xfrm>
              <a:off x="11208" y="3064"/>
              <a:ext cx="1644" cy="610"/>
            </a:xfrm>
            <a:prstGeom prst="wedgeRoundRectCallout">
              <a:avLst>
                <a:gd name="adj1" fmla="val -22080"/>
                <a:gd name="adj2" fmla="val 287213"/>
                <a:gd name="adj3" fmla="val 16667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rIns="0"/>
            <a:p>
              <a:pPr algn="l">
                <a:lnSpc>
                  <a:spcPct val="100000"/>
                </a:lnSpc>
              </a:pPr>
              <a:r>
                <a:rPr lang="zh-CN" sz="2000" spc="300" dirty="0">
                  <a:uFillTx/>
                  <a:latin typeface="微软雅黑" panose="020B0503020204020204" charset="-122"/>
                  <a:ea typeface="微软雅黑" panose="020B0503020204020204" charset="-122"/>
                </a:rPr>
                <a:t>燃油泵</a:t>
              </a:r>
              <a:endParaRPr lang="zh-CN" sz="2000" spc="300" dirty="0"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电动燃油泵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800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检修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0775" y="1330325"/>
            <a:ext cx="418401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2.汽油泵控制电路的检测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圆角矩形标注 19"/>
          <p:cNvSpPr/>
          <p:nvPr/>
        </p:nvSpPr>
        <p:spPr>
          <a:xfrm>
            <a:off x="598805" y="2249170"/>
            <a:ext cx="2534285" cy="2120265"/>
          </a:xfrm>
          <a:prstGeom prst="wedgeRoundRectCallout">
            <a:avLst>
              <a:gd name="adj1" fmla="val 58855"/>
              <a:gd name="adj2" fmla="val -20547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sz="20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首先应判别是ECU内部故障还是ECU外部的控制电路故障。</a:t>
            </a:r>
            <a:endParaRPr sz="20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8121650" y="2103120"/>
            <a:ext cx="3768725" cy="3921125"/>
          </a:xfrm>
          <a:prstGeom prst="wedgeRoundRectCallout">
            <a:avLst>
              <a:gd name="adj1" fmla="val -63408"/>
              <a:gd name="adj2" fmla="val -23969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sz="20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如打开点火开关后油泵不运转，可用一根导线将故障检测插座内两个检测电动汽油泵的插孔</a:t>
            </a:r>
            <a:r>
              <a:rPr sz="2000" b="1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短接</a:t>
            </a:r>
            <a:r>
              <a:rPr sz="20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。此时打开点火开关如能听到油泵运转的声音，说明ECU外部的电动燃油泵控制电路工作正常，故障在ECU内部，应更换ECU。</a:t>
            </a:r>
            <a:endParaRPr sz="20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3405505" y="2249170"/>
            <a:ext cx="4443730" cy="2965450"/>
            <a:chOff x="7753" y="3064"/>
            <a:chExt cx="6998" cy="467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rcRect l="6693" t="17483" b="3078"/>
            <a:stretch>
              <a:fillRect/>
            </a:stretch>
          </p:blipFill>
          <p:spPr>
            <a:xfrm>
              <a:off x="7753" y="3064"/>
              <a:ext cx="6998" cy="4671"/>
            </a:xfrm>
            <a:prstGeom prst="rect">
              <a:avLst/>
            </a:prstGeom>
          </p:spPr>
        </p:pic>
        <p:sp>
          <p:nvSpPr>
            <p:cNvPr id="7" name="圆角矩形标注 6"/>
            <p:cNvSpPr/>
            <p:nvPr/>
          </p:nvSpPr>
          <p:spPr>
            <a:xfrm>
              <a:off x="11208" y="3064"/>
              <a:ext cx="1644" cy="610"/>
            </a:xfrm>
            <a:prstGeom prst="wedgeRoundRectCallout">
              <a:avLst>
                <a:gd name="adj1" fmla="val -22080"/>
                <a:gd name="adj2" fmla="val 287213"/>
                <a:gd name="adj3" fmla="val 16667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rIns="0"/>
            <a:p>
              <a:pPr algn="l">
                <a:lnSpc>
                  <a:spcPct val="100000"/>
                </a:lnSpc>
              </a:pPr>
              <a:r>
                <a:rPr lang="zh-CN" sz="2000" spc="300" dirty="0">
                  <a:uFillTx/>
                  <a:latin typeface="微软雅黑" panose="020B0503020204020204" charset="-122"/>
                  <a:ea typeface="微软雅黑" panose="020B0503020204020204" charset="-122"/>
                </a:rPr>
                <a:t>燃油泵</a:t>
              </a:r>
              <a:endParaRPr lang="zh-CN" sz="2000" spc="300" dirty="0"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电动燃油泵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800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检修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0775" y="1330325"/>
            <a:ext cx="418401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2.汽油泵控制电路的检测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圆角矩形标注 19"/>
          <p:cNvSpPr/>
          <p:nvPr/>
        </p:nvSpPr>
        <p:spPr>
          <a:xfrm>
            <a:off x="598805" y="2249170"/>
            <a:ext cx="2534285" cy="2120265"/>
          </a:xfrm>
          <a:prstGeom prst="wedgeRoundRectCallout">
            <a:avLst>
              <a:gd name="adj1" fmla="val 58855"/>
              <a:gd name="adj2" fmla="val -20547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sz="20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首先应判别是ECU内部故障还是ECU外部的控制电路故障。</a:t>
            </a:r>
            <a:endParaRPr sz="20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8121650" y="2103120"/>
            <a:ext cx="3768725" cy="2426970"/>
          </a:xfrm>
          <a:prstGeom prst="wedgeRoundRectCallout">
            <a:avLst>
              <a:gd name="adj1" fmla="val -63408"/>
              <a:gd name="adj2" fmla="val -23969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sz="20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若仍听不到电动汽油泵运转的声音，则为ECU外部的控制电路故障，应检查熔丝、继电器有无损坏，各电路有无断路或接触不良。</a:t>
            </a:r>
            <a:endParaRPr sz="20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电动燃油泵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800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检修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0775" y="1330325"/>
            <a:ext cx="418401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3.电动燃油泵继电器的检测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r="23735"/>
          <a:stretch>
            <a:fillRect/>
          </a:stretch>
        </p:blipFill>
        <p:spPr>
          <a:xfrm>
            <a:off x="4664710" y="2192655"/>
            <a:ext cx="1920240" cy="2473325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6301740" y="2506980"/>
            <a:ext cx="3028950" cy="2337435"/>
            <a:chOff x="9924" y="3948"/>
            <a:chExt cx="4770" cy="368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rcRect l="17699" r="20235"/>
            <a:stretch>
              <a:fillRect/>
            </a:stretch>
          </p:blipFill>
          <p:spPr>
            <a:xfrm>
              <a:off x="12852" y="4005"/>
              <a:ext cx="1842" cy="2969"/>
            </a:xfrm>
            <a:prstGeom prst="rect">
              <a:avLst/>
            </a:prstGeom>
          </p:spPr>
        </p:pic>
        <p:sp>
          <p:nvSpPr>
            <p:cNvPr id="16" name="等腰三角形 15"/>
            <p:cNvSpPr/>
            <p:nvPr/>
          </p:nvSpPr>
          <p:spPr>
            <a:xfrm rot="17520000">
              <a:off x="10049" y="6623"/>
              <a:ext cx="363" cy="60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17340000">
              <a:off x="10045" y="3827"/>
              <a:ext cx="363" cy="604"/>
            </a:xfrm>
            <a:prstGeom prst="triangle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10416" y="6423"/>
              <a:ext cx="3510" cy="1206"/>
            </a:xfrm>
            <a:custGeom>
              <a:avLst/>
              <a:gdLst>
                <a:gd name="connisteX0" fmla="*/ 2226310 w 2228850"/>
                <a:gd name="connsiteY0" fmla="*/ 0 h 765951"/>
                <a:gd name="connisteX1" fmla="*/ 2226310 w 2228850"/>
                <a:gd name="connsiteY1" fmla="*/ 74295 h 765951"/>
                <a:gd name="connisteX2" fmla="*/ 2226310 w 2228850"/>
                <a:gd name="connsiteY2" fmla="*/ 149225 h 765951"/>
                <a:gd name="connisteX3" fmla="*/ 2226310 w 2228850"/>
                <a:gd name="connsiteY3" fmla="*/ 238760 h 765951"/>
                <a:gd name="connisteX4" fmla="*/ 2226310 w 2228850"/>
                <a:gd name="connsiteY4" fmla="*/ 313690 h 765951"/>
                <a:gd name="connisteX5" fmla="*/ 2196465 w 2228850"/>
                <a:gd name="connsiteY5" fmla="*/ 387985 h 765951"/>
                <a:gd name="connisteX6" fmla="*/ 2166620 w 2228850"/>
                <a:gd name="connsiteY6" fmla="*/ 462915 h 765951"/>
                <a:gd name="connisteX7" fmla="*/ 2121535 w 2228850"/>
                <a:gd name="connsiteY7" fmla="*/ 537845 h 765951"/>
                <a:gd name="connisteX8" fmla="*/ 2046605 w 2228850"/>
                <a:gd name="connsiteY8" fmla="*/ 582295 h 765951"/>
                <a:gd name="connisteX9" fmla="*/ 1972310 w 2228850"/>
                <a:gd name="connsiteY9" fmla="*/ 641985 h 765951"/>
                <a:gd name="connisteX10" fmla="*/ 1882775 w 2228850"/>
                <a:gd name="connsiteY10" fmla="*/ 671830 h 765951"/>
                <a:gd name="connisteX11" fmla="*/ 1807845 w 2228850"/>
                <a:gd name="connsiteY11" fmla="*/ 701675 h 765951"/>
                <a:gd name="connisteX12" fmla="*/ 1732915 w 2228850"/>
                <a:gd name="connsiteY12" fmla="*/ 716915 h 765951"/>
                <a:gd name="connisteX13" fmla="*/ 1658620 w 2228850"/>
                <a:gd name="connsiteY13" fmla="*/ 762000 h 765951"/>
                <a:gd name="connisteX14" fmla="*/ 1553845 w 2228850"/>
                <a:gd name="connsiteY14" fmla="*/ 762000 h 765951"/>
                <a:gd name="connisteX15" fmla="*/ 1478915 w 2228850"/>
                <a:gd name="connsiteY15" fmla="*/ 762000 h 765951"/>
                <a:gd name="connisteX16" fmla="*/ 1404620 w 2228850"/>
                <a:gd name="connsiteY16" fmla="*/ 762000 h 765951"/>
                <a:gd name="connisteX17" fmla="*/ 1329690 w 2228850"/>
                <a:gd name="connsiteY17" fmla="*/ 762000 h 765951"/>
                <a:gd name="connisteX18" fmla="*/ 1254760 w 2228850"/>
                <a:gd name="connsiteY18" fmla="*/ 762000 h 765951"/>
                <a:gd name="connisteX19" fmla="*/ 1180465 w 2228850"/>
                <a:gd name="connsiteY19" fmla="*/ 762000 h 765951"/>
                <a:gd name="connisteX20" fmla="*/ 1105535 w 2228850"/>
                <a:gd name="connsiteY20" fmla="*/ 762000 h 765951"/>
                <a:gd name="connisteX21" fmla="*/ 1030605 w 2228850"/>
                <a:gd name="connsiteY21" fmla="*/ 746760 h 765951"/>
                <a:gd name="connisteX22" fmla="*/ 941070 w 2228850"/>
                <a:gd name="connsiteY22" fmla="*/ 746760 h 765951"/>
                <a:gd name="connisteX23" fmla="*/ 866775 w 2228850"/>
                <a:gd name="connsiteY23" fmla="*/ 731520 h 765951"/>
                <a:gd name="connisteX24" fmla="*/ 791845 w 2228850"/>
                <a:gd name="connsiteY24" fmla="*/ 701675 h 765951"/>
                <a:gd name="connisteX25" fmla="*/ 716915 w 2228850"/>
                <a:gd name="connsiteY25" fmla="*/ 671830 h 765951"/>
                <a:gd name="connisteX26" fmla="*/ 642620 w 2228850"/>
                <a:gd name="connsiteY26" fmla="*/ 612140 h 765951"/>
                <a:gd name="connisteX27" fmla="*/ 567690 w 2228850"/>
                <a:gd name="connsiteY27" fmla="*/ 582295 h 765951"/>
                <a:gd name="connisteX28" fmla="*/ 492760 w 2228850"/>
                <a:gd name="connsiteY28" fmla="*/ 552450 h 765951"/>
                <a:gd name="connisteX29" fmla="*/ 418465 w 2228850"/>
                <a:gd name="connsiteY29" fmla="*/ 522605 h 765951"/>
                <a:gd name="connisteX30" fmla="*/ 343535 w 2228850"/>
                <a:gd name="connsiteY30" fmla="*/ 508000 h 765951"/>
                <a:gd name="connisteX31" fmla="*/ 268605 w 2228850"/>
                <a:gd name="connsiteY31" fmla="*/ 492760 h 765951"/>
                <a:gd name="connisteX32" fmla="*/ 194310 w 2228850"/>
                <a:gd name="connsiteY32" fmla="*/ 477520 h 765951"/>
                <a:gd name="connisteX33" fmla="*/ 104775 w 2228850"/>
                <a:gd name="connsiteY33" fmla="*/ 433070 h 765951"/>
                <a:gd name="connisteX34" fmla="*/ 0 w 2228850"/>
                <a:gd name="connsiteY34" fmla="*/ 403225 h 765951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  <a:cxn ang="0">
                  <a:pos x="connisteX34" y="connsiteY34"/>
                </a:cxn>
              </a:cxnLst>
              <a:rect l="l" t="t" r="r" b="b"/>
              <a:pathLst>
                <a:path w="2228850" h="765951">
                  <a:moveTo>
                    <a:pt x="2226310" y="0"/>
                  </a:moveTo>
                  <a:cubicBezTo>
                    <a:pt x="2226310" y="13335"/>
                    <a:pt x="2226310" y="44450"/>
                    <a:pt x="2226310" y="74295"/>
                  </a:cubicBezTo>
                  <a:cubicBezTo>
                    <a:pt x="2226310" y="104140"/>
                    <a:pt x="2226310" y="116205"/>
                    <a:pt x="2226310" y="149225"/>
                  </a:cubicBezTo>
                  <a:cubicBezTo>
                    <a:pt x="2226310" y="182245"/>
                    <a:pt x="2226310" y="205740"/>
                    <a:pt x="2226310" y="238760"/>
                  </a:cubicBezTo>
                  <a:cubicBezTo>
                    <a:pt x="2226310" y="271780"/>
                    <a:pt x="2232025" y="283845"/>
                    <a:pt x="2226310" y="313690"/>
                  </a:cubicBezTo>
                  <a:cubicBezTo>
                    <a:pt x="2220595" y="343535"/>
                    <a:pt x="2208530" y="358140"/>
                    <a:pt x="2196465" y="387985"/>
                  </a:cubicBezTo>
                  <a:cubicBezTo>
                    <a:pt x="2184400" y="417830"/>
                    <a:pt x="2181860" y="433070"/>
                    <a:pt x="2166620" y="462915"/>
                  </a:cubicBezTo>
                  <a:cubicBezTo>
                    <a:pt x="2151380" y="492760"/>
                    <a:pt x="2145665" y="513715"/>
                    <a:pt x="2121535" y="537845"/>
                  </a:cubicBezTo>
                  <a:cubicBezTo>
                    <a:pt x="2097405" y="561975"/>
                    <a:pt x="2076450" y="561340"/>
                    <a:pt x="2046605" y="582295"/>
                  </a:cubicBezTo>
                  <a:cubicBezTo>
                    <a:pt x="2016760" y="603250"/>
                    <a:pt x="2005330" y="624205"/>
                    <a:pt x="1972310" y="641985"/>
                  </a:cubicBezTo>
                  <a:cubicBezTo>
                    <a:pt x="1939290" y="659765"/>
                    <a:pt x="1915795" y="659765"/>
                    <a:pt x="1882775" y="671830"/>
                  </a:cubicBezTo>
                  <a:cubicBezTo>
                    <a:pt x="1849755" y="683895"/>
                    <a:pt x="1837690" y="692785"/>
                    <a:pt x="1807845" y="701675"/>
                  </a:cubicBezTo>
                  <a:cubicBezTo>
                    <a:pt x="1778000" y="710565"/>
                    <a:pt x="1762760" y="704850"/>
                    <a:pt x="1732915" y="716915"/>
                  </a:cubicBezTo>
                  <a:cubicBezTo>
                    <a:pt x="1703070" y="728980"/>
                    <a:pt x="1694180" y="753110"/>
                    <a:pt x="1658620" y="762000"/>
                  </a:cubicBezTo>
                  <a:cubicBezTo>
                    <a:pt x="1623060" y="770890"/>
                    <a:pt x="1590040" y="762000"/>
                    <a:pt x="1553845" y="762000"/>
                  </a:cubicBezTo>
                  <a:cubicBezTo>
                    <a:pt x="1517650" y="762000"/>
                    <a:pt x="1508760" y="762000"/>
                    <a:pt x="1478915" y="762000"/>
                  </a:cubicBezTo>
                  <a:cubicBezTo>
                    <a:pt x="1449070" y="762000"/>
                    <a:pt x="1434465" y="762000"/>
                    <a:pt x="1404620" y="762000"/>
                  </a:cubicBezTo>
                  <a:cubicBezTo>
                    <a:pt x="1374775" y="762000"/>
                    <a:pt x="1359535" y="762000"/>
                    <a:pt x="1329690" y="762000"/>
                  </a:cubicBezTo>
                  <a:cubicBezTo>
                    <a:pt x="1299845" y="762000"/>
                    <a:pt x="1284605" y="762000"/>
                    <a:pt x="1254760" y="762000"/>
                  </a:cubicBezTo>
                  <a:cubicBezTo>
                    <a:pt x="1224915" y="762000"/>
                    <a:pt x="1210310" y="762000"/>
                    <a:pt x="1180465" y="762000"/>
                  </a:cubicBezTo>
                  <a:cubicBezTo>
                    <a:pt x="1150620" y="762000"/>
                    <a:pt x="1135380" y="765175"/>
                    <a:pt x="1105535" y="762000"/>
                  </a:cubicBezTo>
                  <a:cubicBezTo>
                    <a:pt x="1075690" y="758825"/>
                    <a:pt x="1063625" y="749935"/>
                    <a:pt x="1030605" y="746760"/>
                  </a:cubicBezTo>
                  <a:cubicBezTo>
                    <a:pt x="997585" y="743585"/>
                    <a:pt x="974090" y="749935"/>
                    <a:pt x="941070" y="746760"/>
                  </a:cubicBezTo>
                  <a:cubicBezTo>
                    <a:pt x="908050" y="743585"/>
                    <a:pt x="896620" y="740410"/>
                    <a:pt x="866775" y="731520"/>
                  </a:cubicBezTo>
                  <a:cubicBezTo>
                    <a:pt x="836930" y="722630"/>
                    <a:pt x="821690" y="713740"/>
                    <a:pt x="791845" y="701675"/>
                  </a:cubicBezTo>
                  <a:cubicBezTo>
                    <a:pt x="762000" y="689610"/>
                    <a:pt x="746760" y="689610"/>
                    <a:pt x="716915" y="671830"/>
                  </a:cubicBezTo>
                  <a:cubicBezTo>
                    <a:pt x="687070" y="654050"/>
                    <a:pt x="672465" y="629920"/>
                    <a:pt x="642620" y="612140"/>
                  </a:cubicBezTo>
                  <a:cubicBezTo>
                    <a:pt x="612775" y="594360"/>
                    <a:pt x="597535" y="594360"/>
                    <a:pt x="567690" y="582295"/>
                  </a:cubicBezTo>
                  <a:cubicBezTo>
                    <a:pt x="537845" y="570230"/>
                    <a:pt x="522605" y="564515"/>
                    <a:pt x="492760" y="552450"/>
                  </a:cubicBezTo>
                  <a:cubicBezTo>
                    <a:pt x="462915" y="540385"/>
                    <a:pt x="448310" y="531495"/>
                    <a:pt x="418465" y="522605"/>
                  </a:cubicBezTo>
                  <a:cubicBezTo>
                    <a:pt x="388620" y="513715"/>
                    <a:pt x="373380" y="513715"/>
                    <a:pt x="343535" y="508000"/>
                  </a:cubicBezTo>
                  <a:cubicBezTo>
                    <a:pt x="313690" y="502285"/>
                    <a:pt x="298450" y="499110"/>
                    <a:pt x="268605" y="492760"/>
                  </a:cubicBezTo>
                  <a:cubicBezTo>
                    <a:pt x="238760" y="486410"/>
                    <a:pt x="227330" y="489585"/>
                    <a:pt x="194310" y="477520"/>
                  </a:cubicBezTo>
                  <a:cubicBezTo>
                    <a:pt x="161290" y="465455"/>
                    <a:pt x="143510" y="447675"/>
                    <a:pt x="104775" y="433070"/>
                  </a:cubicBezTo>
                  <a:cubicBezTo>
                    <a:pt x="66040" y="418465"/>
                    <a:pt x="19050" y="408305"/>
                    <a:pt x="0" y="403225"/>
                  </a:cubicBezTo>
                </a:path>
              </a:pathLst>
            </a:custGeom>
            <a:noFill/>
            <a:ln w="571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10486" y="4187"/>
              <a:ext cx="3188" cy="2357"/>
            </a:xfrm>
            <a:custGeom>
              <a:avLst/>
              <a:gdLst>
                <a:gd name="connisteX0" fmla="*/ 2017395 w 2024459"/>
                <a:gd name="connsiteY0" fmla="*/ 1389380 h 1496695"/>
                <a:gd name="connisteX1" fmla="*/ 2017395 w 2024459"/>
                <a:gd name="connsiteY1" fmla="*/ 1464310 h 1496695"/>
                <a:gd name="connisteX2" fmla="*/ 1942465 w 2024459"/>
                <a:gd name="connsiteY2" fmla="*/ 1494155 h 1496695"/>
                <a:gd name="connisteX3" fmla="*/ 1868170 w 2024459"/>
                <a:gd name="connsiteY3" fmla="*/ 1494155 h 1496695"/>
                <a:gd name="connisteX4" fmla="*/ 1793240 w 2024459"/>
                <a:gd name="connsiteY4" fmla="*/ 1494155 h 1496695"/>
                <a:gd name="connisteX5" fmla="*/ 1718310 w 2024459"/>
                <a:gd name="connsiteY5" fmla="*/ 1494155 h 1496695"/>
                <a:gd name="connisteX6" fmla="*/ 1644015 w 2024459"/>
                <a:gd name="connsiteY6" fmla="*/ 1494155 h 1496695"/>
                <a:gd name="connisteX7" fmla="*/ 1569085 w 2024459"/>
                <a:gd name="connsiteY7" fmla="*/ 1494155 h 1496695"/>
                <a:gd name="connisteX8" fmla="*/ 1494155 w 2024459"/>
                <a:gd name="connsiteY8" fmla="*/ 1479550 h 1496695"/>
                <a:gd name="connisteX9" fmla="*/ 1419860 w 2024459"/>
                <a:gd name="connsiteY9" fmla="*/ 1464310 h 1496695"/>
                <a:gd name="connisteX10" fmla="*/ 1360170 w 2024459"/>
                <a:gd name="connsiteY10" fmla="*/ 1389380 h 1496695"/>
                <a:gd name="connisteX11" fmla="*/ 1285240 w 2024459"/>
                <a:gd name="connsiteY11" fmla="*/ 1329690 h 1496695"/>
                <a:gd name="connisteX12" fmla="*/ 1195705 w 2024459"/>
                <a:gd name="connsiteY12" fmla="*/ 1255395 h 1496695"/>
                <a:gd name="connisteX13" fmla="*/ 1120775 w 2024459"/>
                <a:gd name="connsiteY13" fmla="*/ 1195705 h 1496695"/>
                <a:gd name="connisteX14" fmla="*/ 1061085 w 2024459"/>
                <a:gd name="connsiteY14" fmla="*/ 1120775 h 1496695"/>
                <a:gd name="connisteX15" fmla="*/ 1016000 w 2024459"/>
                <a:gd name="connsiteY15" fmla="*/ 1045845 h 1496695"/>
                <a:gd name="connisteX16" fmla="*/ 941705 w 2024459"/>
                <a:gd name="connsiteY16" fmla="*/ 986155 h 1496695"/>
                <a:gd name="connisteX17" fmla="*/ 866775 w 2024459"/>
                <a:gd name="connsiteY17" fmla="*/ 896620 h 1496695"/>
                <a:gd name="connisteX18" fmla="*/ 807085 w 2024459"/>
                <a:gd name="connsiteY18" fmla="*/ 821690 h 1496695"/>
                <a:gd name="connisteX19" fmla="*/ 762000 w 2024459"/>
                <a:gd name="connsiteY19" fmla="*/ 747395 h 1496695"/>
                <a:gd name="connisteX20" fmla="*/ 717550 w 2024459"/>
                <a:gd name="connsiteY20" fmla="*/ 672465 h 1496695"/>
                <a:gd name="connisteX21" fmla="*/ 642620 w 2024459"/>
                <a:gd name="connsiteY21" fmla="*/ 612775 h 1496695"/>
                <a:gd name="connisteX22" fmla="*/ 598170 w 2024459"/>
                <a:gd name="connsiteY22" fmla="*/ 537845 h 1496695"/>
                <a:gd name="connisteX23" fmla="*/ 537845 w 2024459"/>
                <a:gd name="connsiteY23" fmla="*/ 463550 h 1496695"/>
                <a:gd name="connisteX24" fmla="*/ 478155 w 2024459"/>
                <a:gd name="connsiteY24" fmla="*/ 388620 h 1496695"/>
                <a:gd name="connisteX25" fmla="*/ 418465 w 2024459"/>
                <a:gd name="connsiteY25" fmla="*/ 313690 h 1496695"/>
                <a:gd name="connisteX26" fmla="*/ 358775 w 2024459"/>
                <a:gd name="connsiteY26" fmla="*/ 239395 h 1496695"/>
                <a:gd name="connisteX27" fmla="*/ 283845 w 2024459"/>
                <a:gd name="connsiteY27" fmla="*/ 194310 h 1496695"/>
                <a:gd name="connisteX28" fmla="*/ 209550 w 2024459"/>
                <a:gd name="connsiteY28" fmla="*/ 134620 h 1496695"/>
                <a:gd name="connisteX29" fmla="*/ 134620 w 2024459"/>
                <a:gd name="connsiteY29" fmla="*/ 89535 h 1496695"/>
                <a:gd name="connisteX30" fmla="*/ 74930 w 2024459"/>
                <a:gd name="connsiteY30" fmla="*/ 15240 h 1496695"/>
                <a:gd name="connisteX31" fmla="*/ 0 w 2024459"/>
                <a:gd name="connsiteY31" fmla="*/ 0 h 14966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</a:cxnLst>
              <a:rect l="l" t="t" r="r" b="b"/>
              <a:pathLst>
                <a:path w="2024459" h="1496695">
                  <a:moveTo>
                    <a:pt x="2017395" y="1389380"/>
                  </a:moveTo>
                  <a:cubicBezTo>
                    <a:pt x="2018665" y="1403985"/>
                    <a:pt x="2032635" y="1443355"/>
                    <a:pt x="2017395" y="1464310"/>
                  </a:cubicBezTo>
                  <a:cubicBezTo>
                    <a:pt x="2002155" y="1485265"/>
                    <a:pt x="1972310" y="1488440"/>
                    <a:pt x="1942465" y="1494155"/>
                  </a:cubicBezTo>
                  <a:cubicBezTo>
                    <a:pt x="1912620" y="1499870"/>
                    <a:pt x="1898015" y="1494155"/>
                    <a:pt x="1868170" y="1494155"/>
                  </a:cubicBezTo>
                  <a:cubicBezTo>
                    <a:pt x="1838325" y="1494155"/>
                    <a:pt x="1823085" y="1494155"/>
                    <a:pt x="1793240" y="1494155"/>
                  </a:cubicBezTo>
                  <a:cubicBezTo>
                    <a:pt x="1763395" y="1494155"/>
                    <a:pt x="1748155" y="1494155"/>
                    <a:pt x="1718310" y="1494155"/>
                  </a:cubicBezTo>
                  <a:cubicBezTo>
                    <a:pt x="1688465" y="1494155"/>
                    <a:pt x="1673860" y="1494155"/>
                    <a:pt x="1644015" y="1494155"/>
                  </a:cubicBezTo>
                  <a:cubicBezTo>
                    <a:pt x="1614170" y="1494155"/>
                    <a:pt x="1598930" y="1497330"/>
                    <a:pt x="1569085" y="1494155"/>
                  </a:cubicBezTo>
                  <a:cubicBezTo>
                    <a:pt x="1539240" y="1490980"/>
                    <a:pt x="1524000" y="1485265"/>
                    <a:pt x="1494155" y="1479550"/>
                  </a:cubicBezTo>
                  <a:cubicBezTo>
                    <a:pt x="1464310" y="1473835"/>
                    <a:pt x="1446530" y="1482090"/>
                    <a:pt x="1419860" y="1464310"/>
                  </a:cubicBezTo>
                  <a:cubicBezTo>
                    <a:pt x="1393190" y="1446530"/>
                    <a:pt x="1386840" y="1416050"/>
                    <a:pt x="1360170" y="1389380"/>
                  </a:cubicBezTo>
                  <a:cubicBezTo>
                    <a:pt x="1333500" y="1362710"/>
                    <a:pt x="1318260" y="1356360"/>
                    <a:pt x="1285240" y="1329690"/>
                  </a:cubicBezTo>
                  <a:cubicBezTo>
                    <a:pt x="1252220" y="1303020"/>
                    <a:pt x="1228725" y="1282065"/>
                    <a:pt x="1195705" y="1255395"/>
                  </a:cubicBezTo>
                  <a:cubicBezTo>
                    <a:pt x="1162685" y="1228725"/>
                    <a:pt x="1147445" y="1222375"/>
                    <a:pt x="1120775" y="1195705"/>
                  </a:cubicBezTo>
                  <a:cubicBezTo>
                    <a:pt x="1094105" y="1169035"/>
                    <a:pt x="1082040" y="1150620"/>
                    <a:pt x="1061085" y="1120775"/>
                  </a:cubicBezTo>
                  <a:cubicBezTo>
                    <a:pt x="1040130" y="1090930"/>
                    <a:pt x="1040130" y="1072515"/>
                    <a:pt x="1016000" y="1045845"/>
                  </a:cubicBezTo>
                  <a:cubicBezTo>
                    <a:pt x="991870" y="1019175"/>
                    <a:pt x="971550" y="1016000"/>
                    <a:pt x="941705" y="986155"/>
                  </a:cubicBezTo>
                  <a:cubicBezTo>
                    <a:pt x="911860" y="956310"/>
                    <a:pt x="893445" y="929640"/>
                    <a:pt x="866775" y="896620"/>
                  </a:cubicBezTo>
                  <a:cubicBezTo>
                    <a:pt x="840105" y="863600"/>
                    <a:pt x="828040" y="851535"/>
                    <a:pt x="807085" y="821690"/>
                  </a:cubicBezTo>
                  <a:cubicBezTo>
                    <a:pt x="786130" y="791845"/>
                    <a:pt x="779780" y="777240"/>
                    <a:pt x="762000" y="747395"/>
                  </a:cubicBezTo>
                  <a:cubicBezTo>
                    <a:pt x="744220" y="717550"/>
                    <a:pt x="741680" y="699135"/>
                    <a:pt x="717550" y="672465"/>
                  </a:cubicBezTo>
                  <a:cubicBezTo>
                    <a:pt x="693420" y="645795"/>
                    <a:pt x="666750" y="639445"/>
                    <a:pt x="642620" y="612775"/>
                  </a:cubicBezTo>
                  <a:cubicBezTo>
                    <a:pt x="618490" y="586105"/>
                    <a:pt x="619125" y="567690"/>
                    <a:pt x="598170" y="537845"/>
                  </a:cubicBezTo>
                  <a:cubicBezTo>
                    <a:pt x="577215" y="508000"/>
                    <a:pt x="561975" y="493395"/>
                    <a:pt x="537845" y="463550"/>
                  </a:cubicBezTo>
                  <a:cubicBezTo>
                    <a:pt x="513715" y="433705"/>
                    <a:pt x="502285" y="418465"/>
                    <a:pt x="478155" y="388620"/>
                  </a:cubicBezTo>
                  <a:cubicBezTo>
                    <a:pt x="454025" y="358775"/>
                    <a:pt x="442595" y="343535"/>
                    <a:pt x="418465" y="313690"/>
                  </a:cubicBezTo>
                  <a:cubicBezTo>
                    <a:pt x="394335" y="283845"/>
                    <a:pt x="385445" y="263525"/>
                    <a:pt x="358775" y="239395"/>
                  </a:cubicBezTo>
                  <a:cubicBezTo>
                    <a:pt x="332105" y="215265"/>
                    <a:pt x="313690" y="215265"/>
                    <a:pt x="283845" y="194310"/>
                  </a:cubicBezTo>
                  <a:cubicBezTo>
                    <a:pt x="254000" y="173355"/>
                    <a:pt x="239395" y="155575"/>
                    <a:pt x="209550" y="134620"/>
                  </a:cubicBezTo>
                  <a:cubicBezTo>
                    <a:pt x="179705" y="113665"/>
                    <a:pt x="161290" y="113665"/>
                    <a:pt x="134620" y="89535"/>
                  </a:cubicBezTo>
                  <a:cubicBezTo>
                    <a:pt x="107950" y="65405"/>
                    <a:pt x="101600" y="33020"/>
                    <a:pt x="74930" y="15240"/>
                  </a:cubicBezTo>
                  <a:cubicBezTo>
                    <a:pt x="48260" y="-2540"/>
                    <a:pt x="13970" y="1270"/>
                    <a:pt x="0" y="0"/>
                  </a:cubicBezTo>
                </a:path>
              </a:pathLst>
            </a:cu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8" name="圆角矩形标注 17"/>
          <p:cNvSpPr/>
          <p:nvPr/>
        </p:nvSpPr>
        <p:spPr>
          <a:xfrm>
            <a:off x="9466580" y="2955290"/>
            <a:ext cx="1108710" cy="690245"/>
          </a:xfrm>
          <a:prstGeom prst="wedgeRoundRectCallout">
            <a:avLst>
              <a:gd name="adj1" fmla="val -63408"/>
              <a:gd name="adj2" fmla="val -23969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sz="20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不导通</a:t>
            </a:r>
            <a:endParaRPr lang="zh-CN" sz="20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628265" y="2493645"/>
            <a:ext cx="2790825" cy="2199640"/>
            <a:chOff x="4139" y="3927"/>
            <a:chExt cx="4395" cy="3464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/>
            <a:srcRect l="17699" r="20235"/>
            <a:stretch>
              <a:fillRect/>
            </a:stretch>
          </p:blipFill>
          <p:spPr>
            <a:xfrm>
              <a:off x="4139" y="4005"/>
              <a:ext cx="1842" cy="2969"/>
            </a:xfrm>
            <a:prstGeom prst="rect">
              <a:avLst/>
            </a:prstGeom>
          </p:spPr>
        </p:pic>
        <p:sp>
          <p:nvSpPr>
            <p:cNvPr id="24" name="等腰三角形 23"/>
            <p:cNvSpPr/>
            <p:nvPr/>
          </p:nvSpPr>
          <p:spPr>
            <a:xfrm rot="3900000">
              <a:off x="8038" y="6613"/>
              <a:ext cx="363" cy="60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4560000">
              <a:off x="8051" y="3806"/>
              <a:ext cx="363" cy="604"/>
            </a:xfrm>
            <a:prstGeom prst="triangle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5192" y="6399"/>
              <a:ext cx="2800" cy="992"/>
            </a:xfrm>
            <a:custGeom>
              <a:avLst/>
              <a:gdLst>
                <a:gd name="connisteX0" fmla="*/ 0 w 1778000"/>
                <a:gd name="connsiteY0" fmla="*/ 0 h 629920"/>
                <a:gd name="connisteX1" fmla="*/ 15240 w 1778000"/>
                <a:gd name="connsiteY1" fmla="*/ 74930 h 629920"/>
                <a:gd name="connisteX2" fmla="*/ 59690 w 1778000"/>
                <a:gd name="connsiteY2" fmla="*/ 149225 h 629920"/>
                <a:gd name="connisteX3" fmla="*/ 104775 w 1778000"/>
                <a:gd name="connsiteY3" fmla="*/ 224155 h 629920"/>
                <a:gd name="connisteX4" fmla="*/ 104775 w 1778000"/>
                <a:gd name="connsiteY4" fmla="*/ 299085 h 629920"/>
                <a:gd name="connisteX5" fmla="*/ 149860 w 1778000"/>
                <a:gd name="connsiteY5" fmla="*/ 373380 h 629920"/>
                <a:gd name="connisteX6" fmla="*/ 194310 w 1778000"/>
                <a:gd name="connsiteY6" fmla="*/ 448310 h 629920"/>
                <a:gd name="connisteX7" fmla="*/ 269240 w 1778000"/>
                <a:gd name="connsiteY7" fmla="*/ 508000 h 629920"/>
                <a:gd name="connisteX8" fmla="*/ 358775 w 1778000"/>
                <a:gd name="connsiteY8" fmla="*/ 567690 h 629920"/>
                <a:gd name="connisteX9" fmla="*/ 433705 w 1778000"/>
                <a:gd name="connsiteY9" fmla="*/ 597535 h 629920"/>
                <a:gd name="connisteX10" fmla="*/ 508000 w 1778000"/>
                <a:gd name="connsiteY10" fmla="*/ 627380 h 629920"/>
                <a:gd name="connisteX11" fmla="*/ 582930 w 1778000"/>
                <a:gd name="connsiteY11" fmla="*/ 627380 h 629920"/>
                <a:gd name="connisteX12" fmla="*/ 657860 w 1778000"/>
                <a:gd name="connsiteY12" fmla="*/ 627380 h 629920"/>
                <a:gd name="connisteX13" fmla="*/ 732155 w 1778000"/>
                <a:gd name="connsiteY13" fmla="*/ 627380 h 629920"/>
                <a:gd name="connisteX14" fmla="*/ 807085 w 1778000"/>
                <a:gd name="connsiteY14" fmla="*/ 612775 h 629920"/>
                <a:gd name="connisteX15" fmla="*/ 882015 w 1778000"/>
                <a:gd name="connsiteY15" fmla="*/ 612775 h 629920"/>
                <a:gd name="connisteX16" fmla="*/ 956310 w 1778000"/>
                <a:gd name="connsiteY16" fmla="*/ 612775 h 629920"/>
                <a:gd name="connisteX17" fmla="*/ 1031240 w 1778000"/>
                <a:gd name="connsiteY17" fmla="*/ 612775 h 629920"/>
                <a:gd name="connisteX18" fmla="*/ 1105535 w 1778000"/>
                <a:gd name="connsiteY18" fmla="*/ 597535 h 629920"/>
                <a:gd name="connisteX19" fmla="*/ 1180465 w 1778000"/>
                <a:gd name="connsiteY19" fmla="*/ 582930 h 629920"/>
                <a:gd name="connisteX20" fmla="*/ 1255395 w 1778000"/>
                <a:gd name="connsiteY20" fmla="*/ 567690 h 629920"/>
                <a:gd name="connisteX21" fmla="*/ 1329690 w 1778000"/>
                <a:gd name="connsiteY21" fmla="*/ 567690 h 629920"/>
                <a:gd name="connisteX22" fmla="*/ 1404620 w 1778000"/>
                <a:gd name="connsiteY22" fmla="*/ 567690 h 629920"/>
                <a:gd name="connisteX23" fmla="*/ 1479550 w 1778000"/>
                <a:gd name="connsiteY23" fmla="*/ 567690 h 629920"/>
                <a:gd name="connisteX24" fmla="*/ 1553845 w 1778000"/>
                <a:gd name="connsiteY24" fmla="*/ 553085 h 629920"/>
                <a:gd name="connisteX25" fmla="*/ 1628775 w 1778000"/>
                <a:gd name="connsiteY25" fmla="*/ 508000 h 629920"/>
                <a:gd name="connisteX26" fmla="*/ 1703705 w 1778000"/>
                <a:gd name="connsiteY26" fmla="*/ 448310 h 629920"/>
                <a:gd name="connisteX27" fmla="*/ 1778000 w 1778000"/>
                <a:gd name="connsiteY27" fmla="*/ 403225 h 62992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</a:cxnLst>
              <a:rect l="l" t="t" r="r" b="b"/>
              <a:pathLst>
                <a:path w="1778000" h="629920">
                  <a:moveTo>
                    <a:pt x="0" y="0"/>
                  </a:moveTo>
                  <a:cubicBezTo>
                    <a:pt x="1905" y="13335"/>
                    <a:pt x="3175" y="45085"/>
                    <a:pt x="15240" y="74930"/>
                  </a:cubicBezTo>
                  <a:cubicBezTo>
                    <a:pt x="27305" y="104775"/>
                    <a:pt x="41910" y="119380"/>
                    <a:pt x="59690" y="149225"/>
                  </a:cubicBezTo>
                  <a:cubicBezTo>
                    <a:pt x="77470" y="179070"/>
                    <a:pt x="95885" y="194310"/>
                    <a:pt x="104775" y="224155"/>
                  </a:cubicBezTo>
                  <a:cubicBezTo>
                    <a:pt x="113665" y="254000"/>
                    <a:pt x="95885" y="269240"/>
                    <a:pt x="104775" y="299085"/>
                  </a:cubicBezTo>
                  <a:cubicBezTo>
                    <a:pt x="113665" y="328930"/>
                    <a:pt x="132080" y="343535"/>
                    <a:pt x="149860" y="373380"/>
                  </a:cubicBezTo>
                  <a:cubicBezTo>
                    <a:pt x="167640" y="403225"/>
                    <a:pt x="170180" y="421640"/>
                    <a:pt x="194310" y="448310"/>
                  </a:cubicBezTo>
                  <a:cubicBezTo>
                    <a:pt x="218440" y="474980"/>
                    <a:pt x="236220" y="483870"/>
                    <a:pt x="269240" y="508000"/>
                  </a:cubicBezTo>
                  <a:cubicBezTo>
                    <a:pt x="302260" y="532130"/>
                    <a:pt x="325755" y="549910"/>
                    <a:pt x="358775" y="567690"/>
                  </a:cubicBezTo>
                  <a:cubicBezTo>
                    <a:pt x="391795" y="585470"/>
                    <a:pt x="403860" y="585470"/>
                    <a:pt x="433705" y="597535"/>
                  </a:cubicBezTo>
                  <a:cubicBezTo>
                    <a:pt x="463550" y="609600"/>
                    <a:pt x="478155" y="621665"/>
                    <a:pt x="508000" y="627380"/>
                  </a:cubicBezTo>
                  <a:cubicBezTo>
                    <a:pt x="537845" y="633095"/>
                    <a:pt x="553085" y="627380"/>
                    <a:pt x="582930" y="627380"/>
                  </a:cubicBezTo>
                  <a:cubicBezTo>
                    <a:pt x="612775" y="627380"/>
                    <a:pt x="628015" y="627380"/>
                    <a:pt x="657860" y="627380"/>
                  </a:cubicBezTo>
                  <a:cubicBezTo>
                    <a:pt x="687705" y="627380"/>
                    <a:pt x="702310" y="630555"/>
                    <a:pt x="732155" y="627380"/>
                  </a:cubicBezTo>
                  <a:cubicBezTo>
                    <a:pt x="762000" y="624205"/>
                    <a:pt x="777240" y="615950"/>
                    <a:pt x="807085" y="612775"/>
                  </a:cubicBezTo>
                  <a:cubicBezTo>
                    <a:pt x="836930" y="609600"/>
                    <a:pt x="852170" y="612775"/>
                    <a:pt x="882015" y="612775"/>
                  </a:cubicBezTo>
                  <a:cubicBezTo>
                    <a:pt x="911860" y="612775"/>
                    <a:pt x="926465" y="612775"/>
                    <a:pt x="956310" y="612775"/>
                  </a:cubicBezTo>
                  <a:cubicBezTo>
                    <a:pt x="986155" y="612775"/>
                    <a:pt x="1001395" y="615950"/>
                    <a:pt x="1031240" y="612775"/>
                  </a:cubicBezTo>
                  <a:cubicBezTo>
                    <a:pt x="1061085" y="609600"/>
                    <a:pt x="1075690" y="603250"/>
                    <a:pt x="1105535" y="597535"/>
                  </a:cubicBezTo>
                  <a:cubicBezTo>
                    <a:pt x="1135380" y="591820"/>
                    <a:pt x="1150620" y="588645"/>
                    <a:pt x="1180465" y="582930"/>
                  </a:cubicBezTo>
                  <a:cubicBezTo>
                    <a:pt x="1210310" y="577215"/>
                    <a:pt x="1225550" y="570865"/>
                    <a:pt x="1255395" y="567690"/>
                  </a:cubicBezTo>
                  <a:cubicBezTo>
                    <a:pt x="1285240" y="564515"/>
                    <a:pt x="1299845" y="567690"/>
                    <a:pt x="1329690" y="567690"/>
                  </a:cubicBezTo>
                  <a:cubicBezTo>
                    <a:pt x="1359535" y="567690"/>
                    <a:pt x="1374775" y="567690"/>
                    <a:pt x="1404620" y="567690"/>
                  </a:cubicBezTo>
                  <a:cubicBezTo>
                    <a:pt x="1434465" y="567690"/>
                    <a:pt x="1449705" y="570865"/>
                    <a:pt x="1479550" y="567690"/>
                  </a:cubicBezTo>
                  <a:cubicBezTo>
                    <a:pt x="1509395" y="564515"/>
                    <a:pt x="1524000" y="565150"/>
                    <a:pt x="1553845" y="553085"/>
                  </a:cubicBezTo>
                  <a:cubicBezTo>
                    <a:pt x="1583690" y="541020"/>
                    <a:pt x="1598930" y="528955"/>
                    <a:pt x="1628775" y="508000"/>
                  </a:cubicBezTo>
                  <a:cubicBezTo>
                    <a:pt x="1658620" y="487045"/>
                    <a:pt x="1673860" y="469265"/>
                    <a:pt x="1703705" y="448310"/>
                  </a:cubicBezTo>
                  <a:cubicBezTo>
                    <a:pt x="1733550" y="427355"/>
                    <a:pt x="1764665" y="410845"/>
                    <a:pt x="1778000" y="403225"/>
                  </a:cubicBezTo>
                </a:path>
              </a:pathLst>
            </a:cu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4981" y="4187"/>
              <a:ext cx="2964" cy="2644"/>
            </a:xfrm>
            <a:custGeom>
              <a:avLst/>
              <a:gdLst>
                <a:gd name="connisteX0" fmla="*/ 0 w 1882140"/>
                <a:gd name="connsiteY0" fmla="*/ 1389380 h 1679222"/>
                <a:gd name="connisteX1" fmla="*/ 14605 w 1882140"/>
                <a:gd name="connsiteY1" fmla="*/ 1464310 h 1679222"/>
                <a:gd name="connisteX2" fmla="*/ 14605 w 1882140"/>
                <a:gd name="connsiteY2" fmla="*/ 1539240 h 1679222"/>
                <a:gd name="connisteX3" fmla="*/ 14605 w 1882140"/>
                <a:gd name="connsiteY3" fmla="*/ 1613535 h 1679222"/>
                <a:gd name="connisteX4" fmla="*/ 89535 w 1882140"/>
                <a:gd name="connsiteY4" fmla="*/ 1673860 h 1679222"/>
                <a:gd name="connisteX5" fmla="*/ 163830 w 1882140"/>
                <a:gd name="connsiteY5" fmla="*/ 1673860 h 1679222"/>
                <a:gd name="connisteX6" fmla="*/ 238760 w 1882140"/>
                <a:gd name="connsiteY6" fmla="*/ 1673860 h 1679222"/>
                <a:gd name="connisteX7" fmla="*/ 313690 w 1882140"/>
                <a:gd name="connsiteY7" fmla="*/ 1628775 h 1679222"/>
                <a:gd name="connisteX8" fmla="*/ 373380 w 1882140"/>
                <a:gd name="connsiteY8" fmla="*/ 1553845 h 1679222"/>
                <a:gd name="connisteX9" fmla="*/ 447675 w 1882140"/>
                <a:gd name="connsiteY9" fmla="*/ 1494155 h 1679222"/>
                <a:gd name="connisteX10" fmla="*/ 522605 w 1882140"/>
                <a:gd name="connsiteY10" fmla="*/ 1434465 h 1679222"/>
                <a:gd name="connisteX11" fmla="*/ 597535 w 1882140"/>
                <a:gd name="connsiteY11" fmla="*/ 1389380 h 1679222"/>
                <a:gd name="connisteX12" fmla="*/ 641985 w 1882140"/>
                <a:gd name="connsiteY12" fmla="*/ 1315085 h 1679222"/>
                <a:gd name="connisteX13" fmla="*/ 716915 w 1882140"/>
                <a:gd name="connsiteY13" fmla="*/ 1240155 h 1679222"/>
                <a:gd name="connisteX14" fmla="*/ 791845 w 1882140"/>
                <a:gd name="connsiteY14" fmla="*/ 1195705 h 1679222"/>
                <a:gd name="connisteX15" fmla="*/ 866140 w 1882140"/>
                <a:gd name="connsiteY15" fmla="*/ 1135380 h 1679222"/>
                <a:gd name="connisteX16" fmla="*/ 925830 w 1882140"/>
                <a:gd name="connsiteY16" fmla="*/ 1061085 h 1679222"/>
                <a:gd name="connisteX17" fmla="*/ 985520 w 1882140"/>
                <a:gd name="connsiteY17" fmla="*/ 986155 h 1679222"/>
                <a:gd name="connisteX18" fmla="*/ 1000760 w 1882140"/>
                <a:gd name="connsiteY18" fmla="*/ 911860 h 1679222"/>
                <a:gd name="connisteX19" fmla="*/ 1045845 w 1882140"/>
                <a:gd name="connsiteY19" fmla="*/ 821690 h 1679222"/>
                <a:gd name="connisteX20" fmla="*/ 1105535 w 1882140"/>
                <a:gd name="connsiteY20" fmla="*/ 747395 h 1679222"/>
                <a:gd name="connisteX21" fmla="*/ 1179830 w 1882140"/>
                <a:gd name="connsiteY21" fmla="*/ 687705 h 1679222"/>
                <a:gd name="connisteX22" fmla="*/ 1239520 w 1882140"/>
                <a:gd name="connsiteY22" fmla="*/ 612775 h 1679222"/>
                <a:gd name="connisteX23" fmla="*/ 1270000 w 1882140"/>
                <a:gd name="connsiteY23" fmla="*/ 537845 h 1679222"/>
                <a:gd name="connisteX24" fmla="*/ 1314450 w 1882140"/>
                <a:gd name="connsiteY24" fmla="*/ 463550 h 1679222"/>
                <a:gd name="connisteX25" fmla="*/ 1389380 w 1882140"/>
                <a:gd name="connsiteY25" fmla="*/ 403860 h 1679222"/>
                <a:gd name="connisteX26" fmla="*/ 1463675 w 1882140"/>
                <a:gd name="connsiteY26" fmla="*/ 328930 h 1679222"/>
                <a:gd name="connisteX27" fmla="*/ 1538605 w 1882140"/>
                <a:gd name="connsiteY27" fmla="*/ 283845 h 1679222"/>
                <a:gd name="connisteX28" fmla="*/ 1613535 w 1882140"/>
                <a:gd name="connsiteY28" fmla="*/ 224155 h 1679222"/>
                <a:gd name="connisteX29" fmla="*/ 1673225 w 1882140"/>
                <a:gd name="connsiteY29" fmla="*/ 149860 h 1679222"/>
                <a:gd name="connisteX30" fmla="*/ 1732915 w 1882140"/>
                <a:gd name="connsiteY30" fmla="*/ 74930 h 1679222"/>
                <a:gd name="connisteX31" fmla="*/ 1807845 w 1882140"/>
                <a:gd name="connsiteY31" fmla="*/ 29845 h 1679222"/>
                <a:gd name="connisteX32" fmla="*/ 1882140 w 1882140"/>
                <a:gd name="connsiteY32" fmla="*/ 0 h 1679222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</a:cxnLst>
              <a:rect l="l" t="t" r="r" b="b"/>
              <a:pathLst>
                <a:path w="1882140" h="1679222">
                  <a:moveTo>
                    <a:pt x="0" y="1389380"/>
                  </a:moveTo>
                  <a:cubicBezTo>
                    <a:pt x="3175" y="1402715"/>
                    <a:pt x="11430" y="1434465"/>
                    <a:pt x="14605" y="1464310"/>
                  </a:cubicBezTo>
                  <a:cubicBezTo>
                    <a:pt x="17780" y="1494155"/>
                    <a:pt x="14605" y="1509395"/>
                    <a:pt x="14605" y="1539240"/>
                  </a:cubicBezTo>
                  <a:cubicBezTo>
                    <a:pt x="14605" y="1569085"/>
                    <a:pt x="-635" y="1586865"/>
                    <a:pt x="14605" y="1613535"/>
                  </a:cubicBezTo>
                  <a:cubicBezTo>
                    <a:pt x="29845" y="1640205"/>
                    <a:pt x="59690" y="1661795"/>
                    <a:pt x="89535" y="1673860"/>
                  </a:cubicBezTo>
                  <a:cubicBezTo>
                    <a:pt x="119380" y="1685925"/>
                    <a:pt x="133985" y="1673860"/>
                    <a:pt x="163830" y="1673860"/>
                  </a:cubicBezTo>
                  <a:cubicBezTo>
                    <a:pt x="193675" y="1673860"/>
                    <a:pt x="208915" y="1682750"/>
                    <a:pt x="238760" y="1673860"/>
                  </a:cubicBezTo>
                  <a:cubicBezTo>
                    <a:pt x="268605" y="1664970"/>
                    <a:pt x="287020" y="1652905"/>
                    <a:pt x="313690" y="1628775"/>
                  </a:cubicBezTo>
                  <a:cubicBezTo>
                    <a:pt x="340360" y="1604645"/>
                    <a:pt x="346710" y="1580515"/>
                    <a:pt x="373380" y="1553845"/>
                  </a:cubicBezTo>
                  <a:cubicBezTo>
                    <a:pt x="400050" y="1527175"/>
                    <a:pt x="417830" y="1518285"/>
                    <a:pt x="447675" y="1494155"/>
                  </a:cubicBezTo>
                  <a:cubicBezTo>
                    <a:pt x="477520" y="1470025"/>
                    <a:pt x="492760" y="1455420"/>
                    <a:pt x="522605" y="1434465"/>
                  </a:cubicBezTo>
                  <a:cubicBezTo>
                    <a:pt x="552450" y="1413510"/>
                    <a:pt x="573405" y="1413510"/>
                    <a:pt x="597535" y="1389380"/>
                  </a:cubicBezTo>
                  <a:cubicBezTo>
                    <a:pt x="621665" y="1365250"/>
                    <a:pt x="617855" y="1344930"/>
                    <a:pt x="641985" y="1315085"/>
                  </a:cubicBezTo>
                  <a:cubicBezTo>
                    <a:pt x="666115" y="1285240"/>
                    <a:pt x="687070" y="1264285"/>
                    <a:pt x="716915" y="1240155"/>
                  </a:cubicBezTo>
                  <a:cubicBezTo>
                    <a:pt x="746760" y="1216025"/>
                    <a:pt x="762000" y="1216660"/>
                    <a:pt x="791845" y="1195705"/>
                  </a:cubicBezTo>
                  <a:cubicBezTo>
                    <a:pt x="821690" y="1174750"/>
                    <a:pt x="839470" y="1162050"/>
                    <a:pt x="866140" y="1135380"/>
                  </a:cubicBezTo>
                  <a:cubicBezTo>
                    <a:pt x="892810" y="1108710"/>
                    <a:pt x="901700" y="1090930"/>
                    <a:pt x="925830" y="1061085"/>
                  </a:cubicBezTo>
                  <a:cubicBezTo>
                    <a:pt x="949960" y="1031240"/>
                    <a:pt x="970280" y="1016000"/>
                    <a:pt x="985520" y="986155"/>
                  </a:cubicBezTo>
                  <a:cubicBezTo>
                    <a:pt x="1000760" y="956310"/>
                    <a:pt x="988695" y="944880"/>
                    <a:pt x="1000760" y="911860"/>
                  </a:cubicBezTo>
                  <a:cubicBezTo>
                    <a:pt x="1012825" y="878840"/>
                    <a:pt x="1024890" y="854710"/>
                    <a:pt x="1045845" y="821690"/>
                  </a:cubicBezTo>
                  <a:cubicBezTo>
                    <a:pt x="1066800" y="788670"/>
                    <a:pt x="1078865" y="774065"/>
                    <a:pt x="1105535" y="747395"/>
                  </a:cubicBezTo>
                  <a:cubicBezTo>
                    <a:pt x="1132205" y="720725"/>
                    <a:pt x="1153160" y="714375"/>
                    <a:pt x="1179830" y="687705"/>
                  </a:cubicBezTo>
                  <a:cubicBezTo>
                    <a:pt x="1206500" y="661035"/>
                    <a:pt x="1221740" y="642620"/>
                    <a:pt x="1239520" y="612775"/>
                  </a:cubicBezTo>
                  <a:cubicBezTo>
                    <a:pt x="1257300" y="582930"/>
                    <a:pt x="1254760" y="567690"/>
                    <a:pt x="1270000" y="537845"/>
                  </a:cubicBezTo>
                  <a:cubicBezTo>
                    <a:pt x="1285240" y="508000"/>
                    <a:pt x="1290320" y="490220"/>
                    <a:pt x="1314450" y="463550"/>
                  </a:cubicBezTo>
                  <a:cubicBezTo>
                    <a:pt x="1338580" y="436880"/>
                    <a:pt x="1359535" y="430530"/>
                    <a:pt x="1389380" y="403860"/>
                  </a:cubicBezTo>
                  <a:cubicBezTo>
                    <a:pt x="1419225" y="377190"/>
                    <a:pt x="1433830" y="353060"/>
                    <a:pt x="1463675" y="328930"/>
                  </a:cubicBezTo>
                  <a:cubicBezTo>
                    <a:pt x="1493520" y="304800"/>
                    <a:pt x="1508760" y="304800"/>
                    <a:pt x="1538605" y="283845"/>
                  </a:cubicBezTo>
                  <a:cubicBezTo>
                    <a:pt x="1568450" y="262890"/>
                    <a:pt x="1586865" y="250825"/>
                    <a:pt x="1613535" y="224155"/>
                  </a:cubicBezTo>
                  <a:cubicBezTo>
                    <a:pt x="1640205" y="197485"/>
                    <a:pt x="1649095" y="179705"/>
                    <a:pt x="1673225" y="149860"/>
                  </a:cubicBezTo>
                  <a:cubicBezTo>
                    <a:pt x="1697355" y="120015"/>
                    <a:pt x="1706245" y="99060"/>
                    <a:pt x="1732915" y="74930"/>
                  </a:cubicBezTo>
                  <a:cubicBezTo>
                    <a:pt x="1759585" y="50800"/>
                    <a:pt x="1778000" y="45085"/>
                    <a:pt x="1807845" y="29845"/>
                  </a:cubicBezTo>
                  <a:cubicBezTo>
                    <a:pt x="1837690" y="14605"/>
                    <a:pt x="1868805" y="5080"/>
                    <a:pt x="1882140" y="0"/>
                  </a:cubicBezTo>
                </a:path>
              </a:pathLst>
            </a:cu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0" name="圆角矩形标注 29"/>
          <p:cNvSpPr/>
          <p:nvPr/>
        </p:nvSpPr>
        <p:spPr>
          <a:xfrm>
            <a:off x="1013460" y="2543175"/>
            <a:ext cx="1108710" cy="690245"/>
          </a:xfrm>
          <a:prstGeom prst="wedgeRoundRectCallout">
            <a:avLst>
              <a:gd name="adj1" fmla="val 86197"/>
              <a:gd name="adj2" fmla="val -8785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sz="20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导通</a:t>
            </a:r>
            <a:endParaRPr lang="zh-CN" sz="20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18" grpId="0" bldLvl="0" animBg="1"/>
      <p:bldP spid="3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2697480" y="2192655"/>
            <a:ext cx="3887470" cy="2472690"/>
            <a:chOff x="4248" y="3453"/>
            <a:chExt cx="6122" cy="389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rcRect r="23735"/>
            <a:stretch>
              <a:fillRect/>
            </a:stretch>
          </p:blipFill>
          <p:spPr>
            <a:xfrm>
              <a:off x="7346" y="3453"/>
              <a:ext cx="3024" cy="3895"/>
            </a:xfrm>
            <a:prstGeom prst="rect">
              <a:avLst/>
            </a:prstGeom>
          </p:spPr>
        </p:pic>
        <p:sp>
          <p:nvSpPr>
            <p:cNvPr id="4" name="椭圆 3"/>
            <p:cNvSpPr/>
            <p:nvPr/>
          </p:nvSpPr>
          <p:spPr>
            <a:xfrm>
              <a:off x="4248" y="4560"/>
              <a:ext cx="1624" cy="1578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510" y="4987"/>
              <a:ext cx="1459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/>
                <a:t>12V</a:t>
              </a:r>
              <a:endParaRPr lang="en-US" altLang="zh-CN" sz="2400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5122" y="4089"/>
              <a:ext cx="3435" cy="428"/>
            </a:xfrm>
            <a:custGeom>
              <a:avLst/>
              <a:gdLst>
                <a:gd name="connisteX0" fmla="*/ 0 w 2181225"/>
                <a:gd name="connsiteY0" fmla="*/ 271779 h 271779"/>
                <a:gd name="connisteX1" fmla="*/ 14605 w 2181225"/>
                <a:gd name="connsiteY1" fmla="*/ 196849 h 271779"/>
                <a:gd name="connisteX2" fmla="*/ 29845 w 2181225"/>
                <a:gd name="connsiteY2" fmla="*/ 121919 h 271779"/>
                <a:gd name="connisteX3" fmla="*/ 89535 w 2181225"/>
                <a:gd name="connsiteY3" fmla="*/ 47624 h 271779"/>
                <a:gd name="connisteX4" fmla="*/ 164465 w 2181225"/>
                <a:gd name="connsiteY4" fmla="*/ 32384 h 271779"/>
                <a:gd name="connisteX5" fmla="*/ 238760 w 2181225"/>
                <a:gd name="connsiteY5" fmla="*/ 32384 h 271779"/>
                <a:gd name="connisteX6" fmla="*/ 313690 w 2181225"/>
                <a:gd name="connsiteY6" fmla="*/ 2539 h 271779"/>
                <a:gd name="connisteX7" fmla="*/ 387985 w 2181225"/>
                <a:gd name="connsiteY7" fmla="*/ 2539 h 271779"/>
                <a:gd name="connisteX8" fmla="*/ 462915 w 2181225"/>
                <a:gd name="connsiteY8" fmla="*/ 2539 h 271779"/>
                <a:gd name="connisteX9" fmla="*/ 552450 w 2181225"/>
                <a:gd name="connsiteY9" fmla="*/ 2539 h 271779"/>
                <a:gd name="connisteX10" fmla="*/ 627380 w 2181225"/>
                <a:gd name="connsiteY10" fmla="*/ 2539 h 271779"/>
                <a:gd name="connisteX11" fmla="*/ 702310 w 2181225"/>
                <a:gd name="connsiteY11" fmla="*/ 2539 h 271779"/>
                <a:gd name="connisteX12" fmla="*/ 776605 w 2181225"/>
                <a:gd name="connsiteY12" fmla="*/ 2539 h 271779"/>
                <a:gd name="connisteX13" fmla="*/ 851535 w 2181225"/>
                <a:gd name="connsiteY13" fmla="*/ 2539 h 271779"/>
                <a:gd name="connisteX14" fmla="*/ 926465 w 2181225"/>
                <a:gd name="connsiteY14" fmla="*/ 2539 h 271779"/>
                <a:gd name="connisteX15" fmla="*/ 1000760 w 2181225"/>
                <a:gd name="connsiteY15" fmla="*/ 2539 h 271779"/>
                <a:gd name="connisteX16" fmla="*/ 1075690 w 2181225"/>
                <a:gd name="connsiteY16" fmla="*/ 2539 h 271779"/>
                <a:gd name="connisteX17" fmla="*/ 1165225 w 2181225"/>
                <a:gd name="connsiteY17" fmla="*/ 2539 h 271779"/>
                <a:gd name="connisteX18" fmla="*/ 1254760 w 2181225"/>
                <a:gd name="connsiteY18" fmla="*/ 2539 h 271779"/>
                <a:gd name="connisteX19" fmla="*/ 1329690 w 2181225"/>
                <a:gd name="connsiteY19" fmla="*/ 2539 h 271779"/>
                <a:gd name="connisteX20" fmla="*/ 1419225 w 2181225"/>
                <a:gd name="connsiteY20" fmla="*/ 2539 h 271779"/>
                <a:gd name="connisteX21" fmla="*/ 1508760 w 2181225"/>
                <a:gd name="connsiteY21" fmla="*/ 2539 h 271779"/>
                <a:gd name="connisteX22" fmla="*/ 1583690 w 2181225"/>
                <a:gd name="connsiteY22" fmla="*/ 2539 h 271779"/>
                <a:gd name="connisteX23" fmla="*/ 1657985 w 2181225"/>
                <a:gd name="connsiteY23" fmla="*/ 2539 h 271779"/>
                <a:gd name="connisteX24" fmla="*/ 1732915 w 2181225"/>
                <a:gd name="connsiteY24" fmla="*/ 2539 h 271779"/>
                <a:gd name="connisteX25" fmla="*/ 1807845 w 2181225"/>
                <a:gd name="connsiteY25" fmla="*/ 2539 h 271779"/>
                <a:gd name="connisteX26" fmla="*/ 1882140 w 2181225"/>
                <a:gd name="connsiteY26" fmla="*/ 2539 h 271779"/>
                <a:gd name="connisteX27" fmla="*/ 1957070 w 2181225"/>
                <a:gd name="connsiteY27" fmla="*/ 2539 h 271779"/>
                <a:gd name="connisteX28" fmla="*/ 2032000 w 2181225"/>
                <a:gd name="connsiteY28" fmla="*/ 2539 h 271779"/>
                <a:gd name="connisteX29" fmla="*/ 2106295 w 2181225"/>
                <a:gd name="connsiteY29" fmla="*/ 2539 h 271779"/>
                <a:gd name="connisteX30" fmla="*/ 2181225 w 2181225"/>
                <a:gd name="connsiteY30" fmla="*/ 2539 h 271779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</a:cxnLst>
              <a:rect l="l" t="t" r="r" b="b"/>
              <a:pathLst>
                <a:path w="2181225" h="271780">
                  <a:moveTo>
                    <a:pt x="0" y="271780"/>
                  </a:moveTo>
                  <a:cubicBezTo>
                    <a:pt x="2540" y="258445"/>
                    <a:pt x="8890" y="226695"/>
                    <a:pt x="14605" y="196850"/>
                  </a:cubicBezTo>
                  <a:cubicBezTo>
                    <a:pt x="20320" y="167005"/>
                    <a:pt x="14605" y="151765"/>
                    <a:pt x="29845" y="121920"/>
                  </a:cubicBezTo>
                  <a:cubicBezTo>
                    <a:pt x="45085" y="92075"/>
                    <a:pt x="62865" y="65405"/>
                    <a:pt x="89535" y="47625"/>
                  </a:cubicBezTo>
                  <a:cubicBezTo>
                    <a:pt x="116205" y="29845"/>
                    <a:pt x="134620" y="35560"/>
                    <a:pt x="164465" y="32385"/>
                  </a:cubicBezTo>
                  <a:cubicBezTo>
                    <a:pt x="194310" y="29210"/>
                    <a:pt x="208915" y="38100"/>
                    <a:pt x="238760" y="32385"/>
                  </a:cubicBezTo>
                  <a:cubicBezTo>
                    <a:pt x="268605" y="26670"/>
                    <a:pt x="283845" y="8255"/>
                    <a:pt x="313690" y="2540"/>
                  </a:cubicBezTo>
                  <a:cubicBezTo>
                    <a:pt x="343535" y="-3175"/>
                    <a:pt x="358140" y="2540"/>
                    <a:pt x="387985" y="2540"/>
                  </a:cubicBezTo>
                  <a:cubicBezTo>
                    <a:pt x="417830" y="2540"/>
                    <a:pt x="429895" y="2540"/>
                    <a:pt x="462915" y="2540"/>
                  </a:cubicBezTo>
                  <a:cubicBezTo>
                    <a:pt x="495935" y="2540"/>
                    <a:pt x="519430" y="2540"/>
                    <a:pt x="552450" y="2540"/>
                  </a:cubicBezTo>
                  <a:cubicBezTo>
                    <a:pt x="585470" y="2540"/>
                    <a:pt x="597535" y="2540"/>
                    <a:pt x="627380" y="2540"/>
                  </a:cubicBezTo>
                  <a:cubicBezTo>
                    <a:pt x="657225" y="2540"/>
                    <a:pt x="672465" y="2540"/>
                    <a:pt x="702310" y="2540"/>
                  </a:cubicBezTo>
                  <a:cubicBezTo>
                    <a:pt x="732155" y="2540"/>
                    <a:pt x="746760" y="2540"/>
                    <a:pt x="776605" y="2540"/>
                  </a:cubicBezTo>
                  <a:cubicBezTo>
                    <a:pt x="806450" y="2540"/>
                    <a:pt x="821690" y="2540"/>
                    <a:pt x="851535" y="2540"/>
                  </a:cubicBezTo>
                  <a:cubicBezTo>
                    <a:pt x="881380" y="2540"/>
                    <a:pt x="896620" y="2540"/>
                    <a:pt x="926465" y="2540"/>
                  </a:cubicBezTo>
                  <a:cubicBezTo>
                    <a:pt x="956310" y="2540"/>
                    <a:pt x="970915" y="2540"/>
                    <a:pt x="1000760" y="2540"/>
                  </a:cubicBezTo>
                  <a:cubicBezTo>
                    <a:pt x="1030605" y="2540"/>
                    <a:pt x="1042670" y="2540"/>
                    <a:pt x="1075690" y="2540"/>
                  </a:cubicBezTo>
                  <a:cubicBezTo>
                    <a:pt x="1108710" y="2540"/>
                    <a:pt x="1129665" y="2540"/>
                    <a:pt x="1165225" y="2540"/>
                  </a:cubicBezTo>
                  <a:cubicBezTo>
                    <a:pt x="1200785" y="2540"/>
                    <a:pt x="1221740" y="2540"/>
                    <a:pt x="1254760" y="2540"/>
                  </a:cubicBezTo>
                  <a:cubicBezTo>
                    <a:pt x="1287780" y="2540"/>
                    <a:pt x="1296670" y="2540"/>
                    <a:pt x="1329690" y="2540"/>
                  </a:cubicBezTo>
                  <a:cubicBezTo>
                    <a:pt x="1362710" y="2540"/>
                    <a:pt x="1383665" y="2540"/>
                    <a:pt x="1419225" y="2540"/>
                  </a:cubicBezTo>
                  <a:cubicBezTo>
                    <a:pt x="1454785" y="2540"/>
                    <a:pt x="1475740" y="2540"/>
                    <a:pt x="1508760" y="2540"/>
                  </a:cubicBezTo>
                  <a:cubicBezTo>
                    <a:pt x="1541780" y="2540"/>
                    <a:pt x="1553845" y="2540"/>
                    <a:pt x="1583690" y="2540"/>
                  </a:cubicBezTo>
                  <a:cubicBezTo>
                    <a:pt x="1613535" y="2540"/>
                    <a:pt x="1628140" y="2540"/>
                    <a:pt x="1657985" y="2540"/>
                  </a:cubicBezTo>
                  <a:cubicBezTo>
                    <a:pt x="1687830" y="2540"/>
                    <a:pt x="1703070" y="2540"/>
                    <a:pt x="1732915" y="2540"/>
                  </a:cubicBezTo>
                  <a:cubicBezTo>
                    <a:pt x="1762760" y="2540"/>
                    <a:pt x="1778000" y="2540"/>
                    <a:pt x="1807845" y="2540"/>
                  </a:cubicBezTo>
                  <a:cubicBezTo>
                    <a:pt x="1837690" y="2540"/>
                    <a:pt x="1852295" y="2540"/>
                    <a:pt x="1882140" y="2540"/>
                  </a:cubicBezTo>
                  <a:cubicBezTo>
                    <a:pt x="1911985" y="2540"/>
                    <a:pt x="1927225" y="2540"/>
                    <a:pt x="1957070" y="2540"/>
                  </a:cubicBezTo>
                  <a:cubicBezTo>
                    <a:pt x="1986915" y="2540"/>
                    <a:pt x="2002155" y="2540"/>
                    <a:pt x="2032000" y="2540"/>
                  </a:cubicBezTo>
                  <a:cubicBezTo>
                    <a:pt x="2061845" y="2540"/>
                    <a:pt x="2076450" y="2540"/>
                    <a:pt x="2106295" y="2540"/>
                  </a:cubicBezTo>
                  <a:cubicBezTo>
                    <a:pt x="2136140" y="2540"/>
                    <a:pt x="2167890" y="2540"/>
                    <a:pt x="2181225" y="2540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069" y="6187"/>
              <a:ext cx="3441" cy="732"/>
            </a:xfrm>
            <a:custGeom>
              <a:avLst/>
              <a:gdLst>
                <a:gd name="connisteX0" fmla="*/ 3951 w 2185176"/>
                <a:gd name="connsiteY0" fmla="*/ 0 h 464961"/>
                <a:gd name="connisteX1" fmla="*/ 3951 w 2185176"/>
                <a:gd name="connsiteY1" fmla="*/ 74930 h 464961"/>
                <a:gd name="connisteX2" fmla="*/ 3951 w 2185176"/>
                <a:gd name="connsiteY2" fmla="*/ 149860 h 464961"/>
                <a:gd name="connisteX3" fmla="*/ 3951 w 2185176"/>
                <a:gd name="connsiteY3" fmla="*/ 224155 h 464961"/>
                <a:gd name="connisteX4" fmla="*/ 3951 w 2185176"/>
                <a:gd name="connsiteY4" fmla="*/ 299085 h 464961"/>
                <a:gd name="connisteX5" fmla="*/ 48401 w 2185176"/>
                <a:gd name="connsiteY5" fmla="*/ 373380 h 464961"/>
                <a:gd name="connisteX6" fmla="*/ 123331 w 2185176"/>
                <a:gd name="connsiteY6" fmla="*/ 388620 h 464961"/>
                <a:gd name="connisteX7" fmla="*/ 198261 w 2185176"/>
                <a:gd name="connsiteY7" fmla="*/ 403860 h 464961"/>
                <a:gd name="connisteX8" fmla="*/ 287796 w 2185176"/>
                <a:gd name="connsiteY8" fmla="*/ 418465 h 464961"/>
                <a:gd name="connisteX9" fmla="*/ 377331 w 2185176"/>
                <a:gd name="connsiteY9" fmla="*/ 418465 h 464961"/>
                <a:gd name="connisteX10" fmla="*/ 452261 w 2185176"/>
                <a:gd name="connsiteY10" fmla="*/ 418465 h 464961"/>
                <a:gd name="connisteX11" fmla="*/ 526556 w 2185176"/>
                <a:gd name="connsiteY11" fmla="*/ 418465 h 464961"/>
                <a:gd name="connisteX12" fmla="*/ 601486 w 2185176"/>
                <a:gd name="connsiteY12" fmla="*/ 418465 h 464961"/>
                <a:gd name="connisteX13" fmla="*/ 675781 w 2185176"/>
                <a:gd name="connsiteY13" fmla="*/ 418465 h 464961"/>
                <a:gd name="connisteX14" fmla="*/ 750711 w 2185176"/>
                <a:gd name="connsiteY14" fmla="*/ 418465 h 464961"/>
                <a:gd name="connisteX15" fmla="*/ 825641 w 2185176"/>
                <a:gd name="connsiteY15" fmla="*/ 403860 h 464961"/>
                <a:gd name="connisteX16" fmla="*/ 899936 w 2185176"/>
                <a:gd name="connsiteY16" fmla="*/ 403860 h 464961"/>
                <a:gd name="connisteX17" fmla="*/ 974866 w 2185176"/>
                <a:gd name="connsiteY17" fmla="*/ 403860 h 464961"/>
                <a:gd name="connisteX18" fmla="*/ 1049796 w 2185176"/>
                <a:gd name="connsiteY18" fmla="*/ 403860 h 464961"/>
                <a:gd name="connisteX19" fmla="*/ 1139331 w 2185176"/>
                <a:gd name="connsiteY19" fmla="*/ 433705 h 464961"/>
                <a:gd name="connisteX20" fmla="*/ 1228866 w 2185176"/>
                <a:gd name="connsiteY20" fmla="*/ 448310 h 464961"/>
                <a:gd name="connisteX21" fmla="*/ 1318401 w 2185176"/>
                <a:gd name="connsiteY21" fmla="*/ 463550 h 464961"/>
                <a:gd name="connisteX22" fmla="*/ 1393331 w 2185176"/>
                <a:gd name="connsiteY22" fmla="*/ 463550 h 464961"/>
                <a:gd name="connisteX23" fmla="*/ 1498106 w 2185176"/>
                <a:gd name="connsiteY23" fmla="*/ 463550 h 464961"/>
                <a:gd name="connisteX24" fmla="*/ 1572401 w 2185176"/>
                <a:gd name="connsiteY24" fmla="*/ 463550 h 464961"/>
                <a:gd name="connisteX25" fmla="*/ 1647331 w 2185176"/>
                <a:gd name="connsiteY25" fmla="*/ 463550 h 464961"/>
                <a:gd name="connisteX26" fmla="*/ 1722261 w 2185176"/>
                <a:gd name="connsiteY26" fmla="*/ 448310 h 464961"/>
                <a:gd name="connisteX27" fmla="*/ 1796556 w 2185176"/>
                <a:gd name="connsiteY27" fmla="*/ 448310 h 464961"/>
                <a:gd name="connisteX28" fmla="*/ 1886091 w 2185176"/>
                <a:gd name="connsiteY28" fmla="*/ 448310 h 464961"/>
                <a:gd name="connisteX29" fmla="*/ 1961021 w 2185176"/>
                <a:gd name="connsiteY29" fmla="*/ 448310 h 464961"/>
                <a:gd name="connisteX30" fmla="*/ 2035951 w 2185176"/>
                <a:gd name="connsiteY30" fmla="*/ 418465 h 464961"/>
                <a:gd name="connisteX31" fmla="*/ 2110246 w 2185176"/>
                <a:gd name="connsiteY31" fmla="*/ 388620 h 464961"/>
                <a:gd name="connisteX32" fmla="*/ 2185176 w 2185176"/>
                <a:gd name="connsiteY32" fmla="*/ 388620 h 464961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</a:cxnLst>
              <a:rect l="l" t="t" r="r" b="b"/>
              <a:pathLst>
                <a:path w="2185176" h="464961">
                  <a:moveTo>
                    <a:pt x="3951" y="0"/>
                  </a:moveTo>
                  <a:cubicBezTo>
                    <a:pt x="3951" y="13335"/>
                    <a:pt x="3951" y="45085"/>
                    <a:pt x="3951" y="74930"/>
                  </a:cubicBezTo>
                  <a:cubicBezTo>
                    <a:pt x="3951" y="104775"/>
                    <a:pt x="3951" y="120015"/>
                    <a:pt x="3951" y="149860"/>
                  </a:cubicBezTo>
                  <a:cubicBezTo>
                    <a:pt x="3951" y="179705"/>
                    <a:pt x="3951" y="194310"/>
                    <a:pt x="3951" y="224155"/>
                  </a:cubicBezTo>
                  <a:cubicBezTo>
                    <a:pt x="3951" y="254000"/>
                    <a:pt x="-4939" y="269240"/>
                    <a:pt x="3951" y="299085"/>
                  </a:cubicBezTo>
                  <a:cubicBezTo>
                    <a:pt x="12841" y="328930"/>
                    <a:pt x="24271" y="355600"/>
                    <a:pt x="48401" y="373380"/>
                  </a:cubicBezTo>
                  <a:cubicBezTo>
                    <a:pt x="72531" y="391160"/>
                    <a:pt x="93486" y="382270"/>
                    <a:pt x="123331" y="388620"/>
                  </a:cubicBezTo>
                  <a:cubicBezTo>
                    <a:pt x="153176" y="394970"/>
                    <a:pt x="165241" y="398145"/>
                    <a:pt x="198261" y="403860"/>
                  </a:cubicBezTo>
                  <a:cubicBezTo>
                    <a:pt x="231281" y="409575"/>
                    <a:pt x="252236" y="415290"/>
                    <a:pt x="287796" y="418465"/>
                  </a:cubicBezTo>
                  <a:cubicBezTo>
                    <a:pt x="323356" y="421640"/>
                    <a:pt x="344311" y="418465"/>
                    <a:pt x="377331" y="418465"/>
                  </a:cubicBezTo>
                  <a:cubicBezTo>
                    <a:pt x="410351" y="418465"/>
                    <a:pt x="422416" y="418465"/>
                    <a:pt x="452261" y="418465"/>
                  </a:cubicBezTo>
                  <a:cubicBezTo>
                    <a:pt x="482106" y="418465"/>
                    <a:pt x="496711" y="418465"/>
                    <a:pt x="526556" y="418465"/>
                  </a:cubicBezTo>
                  <a:cubicBezTo>
                    <a:pt x="556401" y="418465"/>
                    <a:pt x="571641" y="418465"/>
                    <a:pt x="601486" y="418465"/>
                  </a:cubicBezTo>
                  <a:cubicBezTo>
                    <a:pt x="631331" y="418465"/>
                    <a:pt x="645936" y="418465"/>
                    <a:pt x="675781" y="418465"/>
                  </a:cubicBezTo>
                  <a:cubicBezTo>
                    <a:pt x="705626" y="418465"/>
                    <a:pt x="720866" y="421640"/>
                    <a:pt x="750711" y="418465"/>
                  </a:cubicBezTo>
                  <a:cubicBezTo>
                    <a:pt x="780556" y="415290"/>
                    <a:pt x="795796" y="407035"/>
                    <a:pt x="825641" y="403860"/>
                  </a:cubicBezTo>
                  <a:cubicBezTo>
                    <a:pt x="855486" y="400685"/>
                    <a:pt x="870091" y="403860"/>
                    <a:pt x="899936" y="403860"/>
                  </a:cubicBezTo>
                  <a:cubicBezTo>
                    <a:pt x="929781" y="403860"/>
                    <a:pt x="945021" y="403860"/>
                    <a:pt x="974866" y="403860"/>
                  </a:cubicBezTo>
                  <a:cubicBezTo>
                    <a:pt x="1004711" y="403860"/>
                    <a:pt x="1016776" y="398145"/>
                    <a:pt x="1049796" y="403860"/>
                  </a:cubicBezTo>
                  <a:cubicBezTo>
                    <a:pt x="1082816" y="409575"/>
                    <a:pt x="1103771" y="424815"/>
                    <a:pt x="1139331" y="433705"/>
                  </a:cubicBezTo>
                  <a:cubicBezTo>
                    <a:pt x="1174891" y="442595"/>
                    <a:pt x="1193306" y="442595"/>
                    <a:pt x="1228866" y="448310"/>
                  </a:cubicBezTo>
                  <a:cubicBezTo>
                    <a:pt x="1264426" y="454025"/>
                    <a:pt x="1285381" y="460375"/>
                    <a:pt x="1318401" y="463550"/>
                  </a:cubicBezTo>
                  <a:cubicBezTo>
                    <a:pt x="1351421" y="466725"/>
                    <a:pt x="1357136" y="463550"/>
                    <a:pt x="1393331" y="463550"/>
                  </a:cubicBezTo>
                  <a:cubicBezTo>
                    <a:pt x="1429526" y="463550"/>
                    <a:pt x="1462546" y="463550"/>
                    <a:pt x="1498106" y="463550"/>
                  </a:cubicBezTo>
                  <a:cubicBezTo>
                    <a:pt x="1533666" y="463550"/>
                    <a:pt x="1542556" y="463550"/>
                    <a:pt x="1572401" y="463550"/>
                  </a:cubicBezTo>
                  <a:cubicBezTo>
                    <a:pt x="1602246" y="463550"/>
                    <a:pt x="1617486" y="466725"/>
                    <a:pt x="1647331" y="463550"/>
                  </a:cubicBezTo>
                  <a:cubicBezTo>
                    <a:pt x="1677176" y="460375"/>
                    <a:pt x="1692416" y="451485"/>
                    <a:pt x="1722261" y="448310"/>
                  </a:cubicBezTo>
                  <a:cubicBezTo>
                    <a:pt x="1752106" y="445135"/>
                    <a:pt x="1763536" y="448310"/>
                    <a:pt x="1796556" y="448310"/>
                  </a:cubicBezTo>
                  <a:cubicBezTo>
                    <a:pt x="1829576" y="448310"/>
                    <a:pt x="1853071" y="448310"/>
                    <a:pt x="1886091" y="448310"/>
                  </a:cubicBezTo>
                  <a:cubicBezTo>
                    <a:pt x="1919111" y="448310"/>
                    <a:pt x="1931176" y="454025"/>
                    <a:pt x="1961021" y="448310"/>
                  </a:cubicBezTo>
                  <a:cubicBezTo>
                    <a:pt x="1990866" y="442595"/>
                    <a:pt x="2006106" y="430530"/>
                    <a:pt x="2035951" y="418465"/>
                  </a:cubicBezTo>
                  <a:cubicBezTo>
                    <a:pt x="2065796" y="406400"/>
                    <a:pt x="2080401" y="394335"/>
                    <a:pt x="2110246" y="388620"/>
                  </a:cubicBezTo>
                  <a:cubicBezTo>
                    <a:pt x="2140091" y="382905"/>
                    <a:pt x="2171841" y="387985"/>
                    <a:pt x="2185176" y="388620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电动燃油泵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800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检修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0775" y="1330325"/>
            <a:ext cx="418401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3.电动燃油泵继电器的检测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301740" y="2506980"/>
            <a:ext cx="3028950" cy="2337435"/>
            <a:chOff x="9924" y="3948"/>
            <a:chExt cx="4770" cy="368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rcRect l="17699" r="20235"/>
            <a:stretch>
              <a:fillRect/>
            </a:stretch>
          </p:blipFill>
          <p:spPr>
            <a:xfrm>
              <a:off x="12852" y="4005"/>
              <a:ext cx="1842" cy="2969"/>
            </a:xfrm>
            <a:prstGeom prst="rect">
              <a:avLst/>
            </a:prstGeom>
          </p:spPr>
        </p:pic>
        <p:sp>
          <p:nvSpPr>
            <p:cNvPr id="16" name="等腰三角形 15"/>
            <p:cNvSpPr/>
            <p:nvPr/>
          </p:nvSpPr>
          <p:spPr>
            <a:xfrm rot="17520000">
              <a:off x="10049" y="6623"/>
              <a:ext cx="363" cy="60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17340000">
              <a:off x="10045" y="3827"/>
              <a:ext cx="363" cy="604"/>
            </a:xfrm>
            <a:prstGeom prst="triangle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10416" y="6423"/>
              <a:ext cx="3510" cy="1206"/>
            </a:xfrm>
            <a:custGeom>
              <a:avLst/>
              <a:gdLst>
                <a:gd name="connisteX0" fmla="*/ 2226310 w 2228850"/>
                <a:gd name="connsiteY0" fmla="*/ 0 h 765951"/>
                <a:gd name="connisteX1" fmla="*/ 2226310 w 2228850"/>
                <a:gd name="connsiteY1" fmla="*/ 74295 h 765951"/>
                <a:gd name="connisteX2" fmla="*/ 2226310 w 2228850"/>
                <a:gd name="connsiteY2" fmla="*/ 149225 h 765951"/>
                <a:gd name="connisteX3" fmla="*/ 2226310 w 2228850"/>
                <a:gd name="connsiteY3" fmla="*/ 238760 h 765951"/>
                <a:gd name="connisteX4" fmla="*/ 2226310 w 2228850"/>
                <a:gd name="connsiteY4" fmla="*/ 313690 h 765951"/>
                <a:gd name="connisteX5" fmla="*/ 2196465 w 2228850"/>
                <a:gd name="connsiteY5" fmla="*/ 387985 h 765951"/>
                <a:gd name="connisteX6" fmla="*/ 2166620 w 2228850"/>
                <a:gd name="connsiteY6" fmla="*/ 462915 h 765951"/>
                <a:gd name="connisteX7" fmla="*/ 2121535 w 2228850"/>
                <a:gd name="connsiteY7" fmla="*/ 537845 h 765951"/>
                <a:gd name="connisteX8" fmla="*/ 2046605 w 2228850"/>
                <a:gd name="connsiteY8" fmla="*/ 582295 h 765951"/>
                <a:gd name="connisteX9" fmla="*/ 1972310 w 2228850"/>
                <a:gd name="connsiteY9" fmla="*/ 641985 h 765951"/>
                <a:gd name="connisteX10" fmla="*/ 1882775 w 2228850"/>
                <a:gd name="connsiteY10" fmla="*/ 671830 h 765951"/>
                <a:gd name="connisteX11" fmla="*/ 1807845 w 2228850"/>
                <a:gd name="connsiteY11" fmla="*/ 701675 h 765951"/>
                <a:gd name="connisteX12" fmla="*/ 1732915 w 2228850"/>
                <a:gd name="connsiteY12" fmla="*/ 716915 h 765951"/>
                <a:gd name="connisteX13" fmla="*/ 1658620 w 2228850"/>
                <a:gd name="connsiteY13" fmla="*/ 762000 h 765951"/>
                <a:gd name="connisteX14" fmla="*/ 1553845 w 2228850"/>
                <a:gd name="connsiteY14" fmla="*/ 762000 h 765951"/>
                <a:gd name="connisteX15" fmla="*/ 1478915 w 2228850"/>
                <a:gd name="connsiteY15" fmla="*/ 762000 h 765951"/>
                <a:gd name="connisteX16" fmla="*/ 1404620 w 2228850"/>
                <a:gd name="connsiteY16" fmla="*/ 762000 h 765951"/>
                <a:gd name="connisteX17" fmla="*/ 1329690 w 2228850"/>
                <a:gd name="connsiteY17" fmla="*/ 762000 h 765951"/>
                <a:gd name="connisteX18" fmla="*/ 1254760 w 2228850"/>
                <a:gd name="connsiteY18" fmla="*/ 762000 h 765951"/>
                <a:gd name="connisteX19" fmla="*/ 1180465 w 2228850"/>
                <a:gd name="connsiteY19" fmla="*/ 762000 h 765951"/>
                <a:gd name="connisteX20" fmla="*/ 1105535 w 2228850"/>
                <a:gd name="connsiteY20" fmla="*/ 762000 h 765951"/>
                <a:gd name="connisteX21" fmla="*/ 1030605 w 2228850"/>
                <a:gd name="connsiteY21" fmla="*/ 746760 h 765951"/>
                <a:gd name="connisteX22" fmla="*/ 941070 w 2228850"/>
                <a:gd name="connsiteY22" fmla="*/ 746760 h 765951"/>
                <a:gd name="connisteX23" fmla="*/ 866775 w 2228850"/>
                <a:gd name="connsiteY23" fmla="*/ 731520 h 765951"/>
                <a:gd name="connisteX24" fmla="*/ 791845 w 2228850"/>
                <a:gd name="connsiteY24" fmla="*/ 701675 h 765951"/>
                <a:gd name="connisteX25" fmla="*/ 716915 w 2228850"/>
                <a:gd name="connsiteY25" fmla="*/ 671830 h 765951"/>
                <a:gd name="connisteX26" fmla="*/ 642620 w 2228850"/>
                <a:gd name="connsiteY26" fmla="*/ 612140 h 765951"/>
                <a:gd name="connisteX27" fmla="*/ 567690 w 2228850"/>
                <a:gd name="connsiteY27" fmla="*/ 582295 h 765951"/>
                <a:gd name="connisteX28" fmla="*/ 492760 w 2228850"/>
                <a:gd name="connsiteY28" fmla="*/ 552450 h 765951"/>
                <a:gd name="connisteX29" fmla="*/ 418465 w 2228850"/>
                <a:gd name="connsiteY29" fmla="*/ 522605 h 765951"/>
                <a:gd name="connisteX30" fmla="*/ 343535 w 2228850"/>
                <a:gd name="connsiteY30" fmla="*/ 508000 h 765951"/>
                <a:gd name="connisteX31" fmla="*/ 268605 w 2228850"/>
                <a:gd name="connsiteY31" fmla="*/ 492760 h 765951"/>
                <a:gd name="connisteX32" fmla="*/ 194310 w 2228850"/>
                <a:gd name="connsiteY32" fmla="*/ 477520 h 765951"/>
                <a:gd name="connisteX33" fmla="*/ 104775 w 2228850"/>
                <a:gd name="connsiteY33" fmla="*/ 433070 h 765951"/>
                <a:gd name="connisteX34" fmla="*/ 0 w 2228850"/>
                <a:gd name="connsiteY34" fmla="*/ 403225 h 765951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  <a:cxn ang="0">
                  <a:pos x="connisteX34" y="connsiteY34"/>
                </a:cxn>
              </a:cxnLst>
              <a:rect l="l" t="t" r="r" b="b"/>
              <a:pathLst>
                <a:path w="2228850" h="765951">
                  <a:moveTo>
                    <a:pt x="2226310" y="0"/>
                  </a:moveTo>
                  <a:cubicBezTo>
                    <a:pt x="2226310" y="13335"/>
                    <a:pt x="2226310" y="44450"/>
                    <a:pt x="2226310" y="74295"/>
                  </a:cubicBezTo>
                  <a:cubicBezTo>
                    <a:pt x="2226310" y="104140"/>
                    <a:pt x="2226310" y="116205"/>
                    <a:pt x="2226310" y="149225"/>
                  </a:cubicBezTo>
                  <a:cubicBezTo>
                    <a:pt x="2226310" y="182245"/>
                    <a:pt x="2226310" y="205740"/>
                    <a:pt x="2226310" y="238760"/>
                  </a:cubicBezTo>
                  <a:cubicBezTo>
                    <a:pt x="2226310" y="271780"/>
                    <a:pt x="2232025" y="283845"/>
                    <a:pt x="2226310" y="313690"/>
                  </a:cubicBezTo>
                  <a:cubicBezTo>
                    <a:pt x="2220595" y="343535"/>
                    <a:pt x="2208530" y="358140"/>
                    <a:pt x="2196465" y="387985"/>
                  </a:cubicBezTo>
                  <a:cubicBezTo>
                    <a:pt x="2184400" y="417830"/>
                    <a:pt x="2181860" y="433070"/>
                    <a:pt x="2166620" y="462915"/>
                  </a:cubicBezTo>
                  <a:cubicBezTo>
                    <a:pt x="2151380" y="492760"/>
                    <a:pt x="2145665" y="513715"/>
                    <a:pt x="2121535" y="537845"/>
                  </a:cubicBezTo>
                  <a:cubicBezTo>
                    <a:pt x="2097405" y="561975"/>
                    <a:pt x="2076450" y="561340"/>
                    <a:pt x="2046605" y="582295"/>
                  </a:cubicBezTo>
                  <a:cubicBezTo>
                    <a:pt x="2016760" y="603250"/>
                    <a:pt x="2005330" y="624205"/>
                    <a:pt x="1972310" y="641985"/>
                  </a:cubicBezTo>
                  <a:cubicBezTo>
                    <a:pt x="1939290" y="659765"/>
                    <a:pt x="1915795" y="659765"/>
                    <a:pt x="1882775" y="671830"/>
                  </a:cubicBezTo>
                  <a:cubicBezTo>
                    <a:pt x="1849755" y="683895"/>
                    <a:pt x="1837690" y="692785"/>
                    <a:pt x="1807845" y="701675"/>
                  </a:cubicBezTo>
                  <a:cubicBezTo>
                    <a:pt x="1778000" y="710565"/>
                    <a:pt x="1762760" y="704850"/>
                    <a:pt x="1732915" y="716915"/>
                  </a:cubicBezTo>
                  <a:cubicBezTo>
                    <a:pt x="1703070" y="728980"/>
                    <a:pt x="1694180" y="753110"/>
                    <a:pt x="1658620" y="762000"/>
                  </a:cubicBezTo>
                  <a:cubicBezTo>
                    <a:pt x="1623060" y="770890"/>
                    <a:pt x="1590040" y="762000"/>
                    <a:pt x="1553845" y="762000"/>
                  </a:cubicBezTo>
                  <a:cubicBezTo>
                    <a:pt x="1517650" y="762000"/>
                    <a:pt x="1508760" y="762000"/>
                    <a:pt x="1478915" y="762000"/>
                  </a:cubicBezTo>
                  <a:cubicBezTo>
                    <a:pt x="1449070" y="762000"/>
                    <a:pt x="1434465" y="762000"/>
                    <a:pt x="1404620" y="762000"/>
                  </a:cubicBezTo>
                  <a:cubicBezTo>
                    <a:pt x="1374775" y="762000"/>
                    <a:pt x="1359535" y="762000"/>
                    <a:pt x="1329690" y="762000"/>
                  </a:cubicBezTo>
                  <a:cubicBezTo>
                    <a:pt x="1299845" y="762000"/>
                    <a:pt x="1284605" y="762000"/>
                    <a:pt x="1254760" y="762000"/>
                  </a:cubicBezTo>
                  <a:cubicBezTo>
                    <a:pt x="1224915" y="762000"/>
                    <a:pt x="1210310" y="762000"/>
                    <a:pt x="1180465" y="762000"/>
                  </a:cubicBezTo>
                  <a:cubicBezTo>
                    <a:pt x="1150620" y="762000"/>
                    <a:pt x="1135380" y="765175"/>
                    <a:pt x="1105535" y="762000"/>
                  </a:cubicBezTo>
                  <a:cubicBezTo>
                    <a:pt x="1075690" y="758825"/>
                    <a:pt x="1063625" y="749935"/>
                    <a:pt x="1030605" y="746760"/>
                  </a:cubicBezTo>
                  <a:cubicBezTo>
                    <a:pt x="997585" y="743585"/>
                    <a:pt x="974090" y="749935"/>
                    <a:pt x="941070" y="746760"/>
                  </a:cubicBezTo>
                  <a:cubicBezTo>
                    <a:pt x="908050" y="743585"/>
                    <a:pt x="896620" y="740410"/>
                    <a:pt x="866775" y="731520"/>
                  </a:cubicBezTo>
                  <a:cubicBezTo>
                    <a:pt x="836930" y="722630"/>
                    <a:pt x="821690" y="713740"/>
                    <a:pt x="791845" y="701675"/>
                  </a:cubicBezTo>
                  <a:cubicBezTo>
                    <a:pt x="762000" y="689610"/>
                    <a:pt x="746760" y="689610"/>
                    <a:pt x="716915" y="671830"/>
                  </a:cubicBezTo>
                  <a:cubicBezTo>
                    <a:pt x="687070" y="654050"/>
                    <a:pt x="672465" y="629920"/>
                    <a:pt x="642620" y="612140"/>
                  </a:cubicBezTo>
                  <a:cubicBezTo>
                    <a:pt x="612775" y="594360"/>
                    <a:pt x="597535" y="594360"/>
                    <a:pt x="567690" y="582295"/>
                  </a:cubicBezTo>
                  <a:cubicBezTo>
                    <a:pt x="537845" y="570230"/>
                    <a:pt x="522605" y="564515"/>
                    <a:pt x="492760" y="552450"/>
                  </a:cubicBezTo>
                  <a:cubicBezTo>
                    <a:pt x="462915" y="540385"/>
                    <a:pt x="448310" y="531495"/>
                    <a:pt x="418465" y="522605"/>
                  </a:cubicBezTo>
                  <a:cubicBezTo>
                    <a:pt x="388620" y="513715"/>
                    <a:pt x="373380" y="513715"/>
                    <a:pt x="343535" y="508000"/>
                  </a:cubicBezTo>
                  <a:cubicBezTo>
                    <a:pt x="313690" y="502285"/>
                    <a:pt x="298450" y="499110"/>
                    <a:pt x="268605" y="492760"/>
                  </a:cubicBezTo>
                  <a:cubicBezTo>
                    <a:pt x="238760" y="486410"/>
                    <a:pt x="227330" y="489585"/>
                    <a:pt x="194310" y="477520"/>
                  </a:cubicBezTo>
                  <a:cubicBezTo>
                    <a:pt x="161290" y="465455"/>
                    <a:pt x="143510" y="447675"/>
                    <a:pt x="104775" y="433070"/>
                  </a:cubicBezTo>
                  <a:cubicBezTo>
                    <a:pt x="66040" y="418465"/>
                    <a:pt x="19050" y="408305"/>
                    <a:pt x="0" y="403225"/>
                  </a:cubicBezTo>
                </a:path>
              </a:pathLst>
            </a:custGeom>
            <a:noFill/>
            <a:ln w="571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10486" y="4187"/>
              <a:ext cx="3188" cy="2357"/>
            </a:xfrm>
            <a:custGeom>
              <a:avLst/>
              <a:gdLst>
                <a:gd name="connisteX0" fmla="*/ 2017395 w 2024459"/>
                <a:gd name="connsiteY0" fmla="*/ 1389380 h 1496695"/>
                <a:gd name="connisteX1" fmla="*/ 2017395 w 2024459"/>
                <a:gd name="connsiteY1" fmla="*/ 1464310 h 1496695"/>
                <a:gd name="connisteX2" fmla="*/ 1942465 w 2024459"/>
                <a:gd name="connsiteY2" fmla="*/ 1494155 h 1496695"/>
                <a:gd name="connisteX3" fmla="*/ 1868170 w 2024459"/>
                <a:gd name="connsiteY3" fmla="*/ 1494155 h 1496695"/>
                <a:gd name="connisteX4" fmla="*/ 1793240 w 2024459"/>
                <a:gd name="connsiteY4" fmla="*/ 1494155 h 1496695"/>
                <a:gd name="connisteX5" fmla="*/ 1718310 w 2024459"/>
                <a:gd name="connsiteY5" fmla="*/ 1494155 h 1496695"/>
                <a:gd name="connisteX6" fmla="*/ 1644015 w 2024459"/>
                <a:gd name="connsiteY6" fmla="*/ 1494155 h 1496695"/>
                <a:gd name="connisteX7" fmla="*/ 1569085 w 2024459"/>
                <a:gd name="connsiteY7" fmla="*/ 1494155 h 1496695"/>
                <a:gd name="connisteX8" fmla="*/ 1494155 w 2024459"/>
                <a:gd name="connsiteY8" fmla="*/ 1479550 h 1496695"/>
                <a:gd name="connisteX9" fmla="*/ 1419860 w 2024459"/>
                <a:gd name="connsiteY9" fmla="*/ 1464310 h 1496695"/>
                <a:gd name="connisteX10" fmla="*/ 1360170 w 2024459"/>
                <a:gd name="connsiteY10" fmla="*/ 1389380 h 1496695"/>
                <a:gd name="connisteX11" fmla="*/ 1285240 w 2024459"/>
                <a:gd name="connsiteY11" fmla="*/ 1329690 h 1496695"/>
                <a:gd name="connisteX12" fmla="*/ 1195705 w 2024459"/>
                <a:gd name="connsiteY12" fmla="*/ 1255395 h 1496695"/>
                <a:gd name="connisteX13" fmla="*/ 1120775 w 2024459"/>
                <a:gd name="connsiteY13" fmla="*/ 1195705 h 1496695"/>
                <a:gd name="connisteX14" fmla="*/ 1061085 w 2024459"/>
                <a:gd name="connsiteY14" fmla="*/ 1120775 h 1496695"/>
                <a:gd name="connisteX15" fmla="*/ 1016000 w 2024459"/>
                <a:gd name="connsiteY15" fmla="*/ 1045845 h 1496695"/>
                <a:gd name="connisteX16" fmla="*/ 941705 w 2024459"/>
                <a:gd name="connsiteY16" fmla="*/ 986155 h 1496695"/>
                <a:gd name="connisteX17" fmla="*/ 866775 w 2024459"/>
                <a:gd name="connsiteY17" fmla="*/ 896620 h 1496695"/>
                <a:gd name="connisteX18" fmla="*/ 807085 w 2024459"/>
                <a:gd name="connsiteY18" fmla="*/ 821690 h 1496695"/>
                <a:gd name="connisteX19" fmla="*/ 762000 w 2024459"/>
                <a:gd name="connsiteY19" fmla="*/ 747395 h 1496695"/>
                <a:gd name="connisteX20" fmla="*/ 717550 w 2024459"/>
                <a:gd name="connsiteY20" fmla="*/ 672465 h 1496695"/>
                <a:gd name="connisteX21" fmla="*/ 642620 w 2024459"/>
                <a:gd name="connsiteY21" fmla="*/ 612775 h 1496695"/>
                <a:gd name="connisteX22" fmla="*/ 598170 w 2024459"/>
                <a:gd name="connsiteY22" fmla="*/ 537845 h 1496695"/>
                <a:gd name="connisteX23" fmla="*/ 537845 w 2024459"/>
                <a:gd name="connsiteY23" fmla="*/ 463550 h 1496695"/>
                <a:gd name="connisteX24" fmla="*/ 478155 w 2024459"/>
                <a:gd name="connsiteY24" fmla="*/ 388620 h 1496695"/>
                <a:gd name="connisteX25" fmla="*/ 418465 w 2024459"/>
                <a:gd name="connsiteY25" fmla="*/ 313690 h 1496695"/>
                <a:gd name="connisteX26" fmla="*/ 358775 w 2024459"/>
                <a:gd name="connsiteY26" fmla="*/ 239395 h 1496695"/>
                <a:gd name="connisteX27" fmla="*/ 283845 w 2024459"/>
                <a:gd name="connsiteY27" fmla="*/ 194310 h 1496695"/>
                <a:gd name="connisteX28" fmla="*/ 209550 w 2024459"/>
                <a:gd name="connsiteY28" fmla="*/ 134620 h 1496695"/>
                <a:gd name="connisteX29" fmla="*/ 134620 w 2024459"/>
                <a:gd name="connsiteY29" fmla="*/ 89535 h 1496695"/>
                <a:gd name="connisteX30" fmla="*/ 74930 w 2024459"/>
                <a:gd name="connsiteY30" fmla="*/ 15240 h 1496695"/>
                <a:gd name="connisteX31" fmla="*/ 0 w 2024459"/>
                <a:gd name="connsiteY31" fmla="*/ 0 h 14966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</a:cxnLst>
              <a:rect l="l" t="t" r="r" b="b"/>
              <a:pathLst>
                <a:path w="2024459" h="1496695">
                  <a:moveTo>
                    <a:pt x="2017395" y="1389380"/>
                  </a:moveTo>
                  <a:cubicBezTo>
                    <a:pt x="2018665" y="1403985"/>
                    <a:pt x="2032635" y="1443355"/>
                    <a:pt x="2017395" y="1464310"/>
                  </a:cubicBezTo>
                  <a:cubicBezTo>
                    <a:pt x="2002155" y="1485265"/>
                    <a:pt x="1972310" y="1488440"/>
                    <a:pt x="1942465" y="1494155"/>
                  </a:cubicBezTo>
                  <a:cubicBezTo>
                    <a:pt x="1912620" y="1499870"/>
                    <a:pt x="1898015" y="1494155"/>
                    <a:pt x="1868170" y="1494155"/>
                  </a:cubicBezTo>
                  <a:cubicBezTo>
                    <a:pt x="1838325" y="1494155"/>
                    <a:pt x="1823085" y="1494155"/>
                    <a:pt x="1793240" y="1494155"/>
                  </a:cubicBezTo>
                  <a:cubicBezTo>
                    <a:pt x="1763395" y="1494155"/>
                    <a:pt x="1748155" y="1494155"/>
                    <a:pt x="1718310" y="1494155"/>
                  </a:cubicBezTo>
                  <a:cubicBezTo>
                    <a:pt x="1688465" y="1494155"/>
                    <a:pt x="1673860" y="1494155"/>
                    <a:pt x="1644015" y="1494155"/>
                  </a:cubicBezTo>
                  <a:cubicBezTo>
                    <a:pt x="1614170" y="1494155"/>
                    <a:pt x="1598930" y="1497330"/>
                    <a:pt x="1569085" y="1494155"/>
                  </a:cubicBezTo>
                  <a:cubicBezTo>
                    <a:pt x="1539240" y="1490980"/>
                    <a:pt x="1524000" y="1485265"/>
                    <a:pt x="1494155" y="1479550"/>
                  </a:cubicBezTo>
                  <a:cubicBezTo>
                    <a:pt x="1464310" y="1473835"/>
                    <a:pt x="1446530" y="1482090"/>
                    <a:pt x="1419860" y="1464310"/>
                  </a:cubicBezTo>
                  <a:cubicBezTo>
                    <a:pt x="1393190" y="1446530"/>
                    <a:pt x="1386840" y="1416050"/>
                    <a:pt x="1360170" y="1389380"/>
                  </a:cubicBezTo>
                  <a:cubicBezTo>
                    <a:pt x="1333500" y="1362710"/>
                    <a:pt x="1318260" y="1356360"/>
                    <a:pt x="1285240" y="1329690"/>
                  </a:cubicBezTo>
                  <a:cubicBezTo>
                    <a:pt x="1252220" y="1303020"/>
                    <a:pt x="1228725" y="1282065"/>
                    <a:pt x="1195705" y="1255395"/>
                  </a:cubicBezTo>
                  <a:cubicBezTo>
                    <a:pt x="1162685" y="1228725"/>
                    <a:pt x="1147445" y="1222375"/>
                    <a:pt x="1120775" y="1195705"/>
                  </a:cubicBezTo>
                  <a:cubicBezTo>
                    <a:pt x="1094105" y="1169035"/>
                    <a:pt x="1082040" y="1150620"/>
                    <a:pt x="1061085" y="1120775"/>
                  </a:cubicBezTo>
                  <a:cubicBezTo>
                    <a:pt x="1040130" y="1090930"/>
                    <a:pt x="1040130" y="1072515"/>
                    <a:pt x="1016000" y="1045845"/>
                  </a:cubicBezTo>
                  <a:cubicBezTo>
                    <a:pt x="991870" y="1019175"/>
                    <a:pt x="971550" y="1016000"/>
                    <a:pt x="941705" y="986155"/>
                  </a:cubicBezTo>
                  <a:cubicBezTo>
                    <a:pt x="911860" y="956310"/>
                    <a:pt x="893445" y="929640"/>
                    <a:pt x="866775" y="896620"/>
                  </a:cubicBezTo>
                  <a:cubicBezTo>
                    <a:pt x="840105" y="863600"/>
                    <a:pt x="828040" y="851535"/>
                    <a:pt x="807085" y="821690"/>
                  </a:cubicBezTo>
                  <a:cubicBezTo>
                    <a:pt x="786130" y="791845"/>
                    <a:pt x="779780" y="777240"/>
                    <a:pt x="762000" y="747395"/>
                  </a:cubicBezTo>
                  <a:cubicBezTo>
                    <a:pt x="744220" y="717550"/>
                    <a:pt x="741680" y="699135"/>
                    <a:pt x="717550" y="672465"/>
                  </a:cubicBezTo>
                  <a:cubicBezTo>
                    <a:pt x="693420" y="645795"/>
                    <a:pt x="666750" y="639445"/>
                    <a:pt x="642620" y="612775"/>
                  </a:cubicBezTo>
                  <a:cubicBezTo>
                    <a:pt x="618490" y="586105"/>
                    <a:pt x="619125" y="567690"/>
                    <a:pt x="598170" y="537845"/>
                  </a:cubicBezTo>
                  <a:cubicBezTo>
                    <a:pt x="577215" y="508000"/>
                    <a:pt x="561975" y="493395"/>
                    <a:pt x="537845" y="463550"/>
                  </a:cubicBezTo>
                  <a:cubicBezTo>
                    <a:pt x="513715" y="433705"/>
                    <a:pt x="502285" y="418465"/>
                    <a:pt x="478155" y="388620"/>
                  </a:cubicBezTo>
                  <a:cubicBezTo>
                    <a:pt x="454025" y="358775"/>
                    <a:pt x="442595" y="343535"/>
                    <a:pt x="418465" y="313690"/>
                  </a:cubicBezTo>
                  <a:cubicBezTo>
                    <a:pt x="394335" y="283845"/>
                    <a:pt x="385445" y="263525"/>
                    <a:pt x="358775" y="239395"/>
                  </a:cubicBezTo>
                  <a:cubicBezTo>
                    <a:pt x="332105" y="215265"/>
                    <a:pt x="313690" y="215265"/>
                    <a:pt x="283845" y="194310"/>
                  </a:cubicBezTo>
                  <a:cubicBezTo>
                    <a:pt x="254000" y="173355"/>
                    <a:pt x="239395" y="155575"/>
                    <a:pt x="209550" y="134620"/>
                  </a:cubicBezTo>
                  <a:cubicBezTo>
                    <a:pt x="179705" y="113665"/>
                    <a:pt x="161290" y="113665"/>
                    <a:pt x="134620" y="89535"/>
                  </a:cubicBezTo>
                  <a:cubicBezTo>
                    <a:pt x="107950" y="65405"/>
                    <a:pt x="101600" y="33020"/>
                    <a:pt x="74930" y="15240"/>
                  </a:cubicBezTo>
                  <a:cubicBezTo>
                    <a:pt x="48260" y="-2540"/>
                    <a:pt x="13970" y="1270"/>
                    <a:pt x="0" y="0"/>
                  </a:cubicBezTo>
                </a:path>
              </a:pathLst>
            </a:cu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8" name="圆角矩形标注 17"/>
          <p:cNvSpPr/>
          <p:nvPr/>
        </p:nvSpPr>
        <p:spPr>
          <a:xfrm>
            <a:off x="9647555" y="2936875"/>
            <a:ext cx="1108710" cy="690245"/>
          </a:xfrm>
          <a:prstGeom prst="wedgeRoundRectCallout">
            <a:avLst>
              <a:gd name="adj1" fmla="val -63408"/>
              <a:gd name="adj2" fmla="val -23969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sz="20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应导通</a:t>
            </a:r>
            <a:endParaRPr lang="zh-CN" sz="20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4114165" y="5275580"/>
            <a:ext cx="3611880" cy="1084580"/>
          </a:xfrm>
          <a:prstGeom prst="wedgeRoundRectCallout">
            <a:avLst>
              <a:gd name="adj1" fmla="val -14187"/>
              <a:gd name="adj2" fmla="val -118969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sz="2000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若测量结果不符合要求，应更换电动燃油泵继电器。</a:t>
            </a:r>
            <a:endParaRPr lang="zh-CN" sz="2000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441960" y="2725420"/>
            <a:ext cx="52279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80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谢谢观看</a:t>
            </a:r>
            <a:endParaRPr lang="zh-CN" altLang="en-US" sz="8000" b="1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8530" y="1054100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96300" name="Group 44"/>
          <p:cNvGrpSpPr/>
          <p:nvPr/>
        </p:nvGrpSpPr>
        <p:grpSpPr bwMode="auto">
          <a:xfrm>
            <a:off x="1228725" y="2284095"/>
            <a:ext cx="1971675" cy="1969770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13" y="1752"/>
              <a:ext cx="1165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安装位置</a:t>
              </a:r>
              <a:endParaRPr kumimoji="0" lang="zh-CN" altLang="en-US" sz="32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7" name="圆角矩形标注 6"/>
          <p:cNvSpPr/>
          <p:nvPr/>
        </p:nvSpPr>
        <p:spPr>
          <a:xfrm>
            <a:off x="6776720" y="1454150"/>
            <a:ext cx="3636645" cy="1475105"/>
          </a:xfrm>
          <a:prstGeom prst="wedgeRoundRectCallout">
            <a:avLst>
              <a:gd name="adj1" fmla="val -66588"/>
              <a:gd name="adj2" fmla="val 26582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布置在油箱外面，可以安装在燃油管路的任何一个位置。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6777355" y="3762375"/>
            <a:ext cx="3636010" cy="1566545"/>
          </a:xfrm>
          <a:prstGeom prst="wedgeRoundRectCallout">
            <a:avLst>
              <a:gd name="adj1" fmla="val -64722"/>
              <a:gd name="adj2" fmla="val -21098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安装在油箱内，具有不易产生气阻和汽油泄漏、运转噪声小等优点。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电动燃油泵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5714" name="等腰三角形 9"/>
          <p:cNvSpPr/>
          <p:nvPr/>
        </p:nvSpPr>
        <p:spPr>
          <a:xfrm rot="16200000" flipH="1" flipV="1">
            <a:off x="2210435" y="2940050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946525" y="2250440"/>
            <a:ext cx="2204720" cy="925830"/>
            <a:chOff x="8427" y="1701"/>
            <a:chExt cx="9533" cy="1262"/>
          </a:xfrm>
        </p:grpSpPr>
        <p:sp>
          <p:nvSpPr>
            <p:cNvPr id="23" name="圆角矩形 45063"/>
            <p:cNvSpPr/>
            <p:nvPr/>
          </p:nvSpPr>
          <p:spPr>
            <a:xfrm>
              <a:off x="8427" y="1701"/>
              <a:ext cx="8750" cy="126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8427" y="1747"/>
              <a:ext cx="9533" cy="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外装式</a:t>
              </a:r>
              <a:endPara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46525" y="3762375"/>
            <a:ext cx="2204720" cy="925830"/>
            <a:chOff x="8427" y="1701"/>
            <a:chExt cx="9533" cy="1262"/>
          </a:xfrm>
        </p:grpSpPr>
        <p:sp>
          <p:nvSpPr>
            <p:cNvPr id="6" name="圆角矩形 45063"/>
            <p:cNvSpPr/>
            <p:nvPr/>
          </p:nvSpPr>
          <p:spPr>
            <a:xfrm>
              <a:off x="8427" y="1701"/>
              <a:ext cx="8750" cy="126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427" y="1747"/>
              <a:ext cx="9533" cy="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内装式</a:t>
              </a:r>
              <a:endPara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" name="圆角矩形标注 8"/>
          <p:cNvSpPr/>
          <p:nvPr/>
        </p:nvSpPr>
        <p:spPr>
          <a:xfrm>
            <a:off x="2900045" y="5328920"/>
            <a:ext cx="3295650" cy="1038225"/>
          </a:xfrm>
          <a:prstGeom prst="wedgeRoundRectCallout">
            <a:avLst>
              <a:gd name="adj1" fmla="val -12346"/>
              <a:gd name="adj2" fmla="val -132695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目前大多数电控汽油喷射系统都采用内装式燃油泵。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157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电动燃油泵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7285" name="矩形 97284"/>
          <p:cNvSpPr/>
          <p:nvPr/>
        </p:nvSpPr>
        <p:spPr>
          <a:xfrm>
            <a:off x="930910" y="1518920"/>
            <a:ext cx="103301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电动燃油泵常见的结构型式有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种，即滚柱式、涡轮式、转子式和侧槽式，目前内置电动燃油泵大多采用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涡轮式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，外置电动燃油泵大多采用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滚柱式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1800" y="3011170"/>
            <a:ext cx="4010025" cy="25050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7075" y="2821940"/>
            <a:ext cx="3162300" cy="288353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150235" y="5864860"/>
            <a:ext cx="94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滚柱式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49565" y="5864860"/>
            <a:ext cx="94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涡轮式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7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7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7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电动燃油泵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800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工作原理</a:t>
            </a:r>
            <a:endParaRPr lang="zh-CN"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4997" name="图片 84996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2185" y="1468120"/>
            <a:ext cx="7654290" cy="48844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/>
        </p:nvSpPr>
        <p:spPr>
          <a:xfrm>
            <a:off x="2242185" y="2971165"/>
            <a:ext cx="1285240" cy="707390"/>
          </a:xfrm>
          <a:prstGeom prst="roundRect">
            <a:avLst/>
          </a:prstGeom>
          <a:noFill/>
          <a:ln w="381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2458085" y="4359275"/>
            <a:ext cx="869315" cy="648970"/>
          </a:xfrm>
          <a:prstGeom prst="roundRect">
            <a:avLst/>
          </a:prstGeom>
          <a:noFill/>
          <a:ln w="381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698875" y="1712595"/>
            <a:ext cx="1165860" cy="574675"/>
          </a:xfrm>
          <a:prstGeom prst="roundRect">
            <a:avLst/>
          </a:prstGeom>
          <a:noFill/>
          <a:ln w="381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2830195" y="2287905"/>
            <a:ext cx="868680" cy="384175"/>
          </a:xfrm>
          <a:prstGeom prst="roundRect">
            <a:avLst/>
          </a:prstGeom>
          <a:noFill/>
          <a:ln w="381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7197090" y="5746750"/>
            <a:ext cx="603250" cy="412115"/>
          </a:xfrm>
          <a:prstGeom prst="roundRect">
            <a:avLst/>
          </a:prstGeom>
          <a:noFill/>
          <a:ln w="381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8718550" y="3947160"/>
            <a:ext cx="603250" cy="412115"/>
          </a:xfrm>
          <a:prstGeom prst="roundRect">
            <a:avLst/>
          </a:prstGeom>
          <a:noFill/>
          <a:ln w="381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6344920" y="4064000"/>
            <a:ext cx="721360" cy="398145"/>
          </a:xfrm>
          <a:prstGeom prst="roundRect">
            <a:avLst/>
          </a:prstGeom>
          <a:noFill/>
          <a:ln w="381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 bldLvl="0" animBg="1"/>
      <p:bldP spid="3" grpId="0" bldLvl="0" animBg="1"/>
      <p:bldP spid="5" grpId="0" bldLvl="0" animBg="1"/>
      <p:bldP spid="6" grpId="0" bldLvl="0" animBg="1"/>
      <p:bldP spid="9" grpId="0" bldLvl="0" animBg="1"/>
      <p:bldP spid="11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电动燃油泵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800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工作原理</a:t>
            </a:r>
            <a:endParaRPr lang="zh-CN"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4997" name="图片 84996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360" y="1468120"/>
            <a:ext cx="6933565" cy="44246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标注 3"/>
          <p:cNvSpPr/>
          <p:nvPr/>
        </p:nvSpPr>
        <p:spPr>
          <a:xfrm>
            <a:off x="339725" y="2800350"/>
            <a:ext cx="2667635" cy="3214370"/>
          </a:xfrm>
          <a:prstGeom prst="wedgeRoundRectCallout">
            <a:avLst>
              <a:gd name="adj1" fmla="val 61735"/>
              <a:gd name="adj2" fmla="val -37218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电动机旋转时带动叶轮一起转动，由于离心力的作用，使叶轮周围小槽内的叶片紧贴泵壳，并将燃油从进油腔带往出油腔。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7332980" y="615950"/>
            <a:ext cx="3350260" cy="1880870"/>
          </a:xfrm>
          <a:prstGeom prst="wedgeRoundRectCallout">
            <a:avLst>
              <a:gd name="adj1" fmla="val -34780"/>
              <a:gd name="adj2" fmla="val 99054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叶轮安装在电动机的电枢轴上，叶轮的圆周上制有小槽，叶片安装在小槽内部。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电动燃油泵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800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工作原理</a:t>
            </a:r>
            <a:endParaRPr lang="zh-CN"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4997" name="图片 84996" descr="图片2"/>
          <p:cNvPicPr>
            <a:picLocks noChangeAspect="1"/>
          </p:cNvPicPr>
          <p:nvPr/>
        </p:nvPicPr>
        <p:blipFill>
          <a:blip r:embed="rId2"/>
          <a:srcRect r="45993"/>
          <a:stretch>
            <a:fillRect/>
          </a:stretch>
        </p:blipFill>
        <p:spPr>
          <a:xfrm>
            <a:off x="3007360" y="1468120"/>
            <a:ext cx="3744595" cy="44246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标注 3"/>
          <p:cNvSpPr/>
          <p:nvPr/>
        </p:nvSpPr>
        <p:spPr>
          <a:xfrm>
            <a:off x="7481570" y="1226185"/>
            <a:ext cx="2667635" cy="1539240"/>
          </a:xfrm>
          <a:prstGeom prst="wedgeRoundRectCallout">
            <a:avLst>
              <a:gd name="adj1" fmla="val -110604"/>
              <a:gd name="adj2" fmla="val 27351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当油压升到一定值时，顶开出油口的单向阀输出。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7481570" y="3703320"/>
            <a:ext cx="3602355" cy="2311400"/>
          </a:xfrm>
          <a:prstGeom prst="wedgeRoundRectCallout">
            <a:avLst>
              <a:gd name="adj1" fmla="val -73162"/>
              <a:gd name="adj2" fmla="val 17417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由于进油腔的燃油被不断带走，故产生一定的真空度，油箱内的燃油经进油口吸入，而出油腔燃油不断增多，燃油压力升高。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电动燃油泵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800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控制电路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7285" name="矩形 97284"/>
          <p:cNvSpPr/>
          <p:nvPr/>
        </p:nvSpPr>
        <p:spPr>
          <a:xfrm>
            <a:off x="1466215" y="2220278"/>
            <a:ext cx="9259570" cy="19742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 fontAlgn="auto">
              <a:lnSpc>
                <a:spcPct val="170000"/>
              </a:lnSpc>
            </a:pPr>
            <a:r>
              <a:rPr lang="zh-CN" altLang="en-US" sz="2400" spc="3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不同车型采用的燃油泵控制电路也不同。主要有</a:t>
            </a:r>
            <a:r>
              <a:rPr lang="en-US" altLang="zh-CN" sz="2400" spc="3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ECU</a:t>
            </a:r>
            <a:r>
              <a:rPr lang="zh-CN" altLang="en-US" sz="2400" spc="3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控制式</a:t>
            </a:r>
            <a:r>
              <a:rPr lang="zh-CN" altLang="en-US" sz="2400" spc="3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电动燃油泵控制电路和</a:t>
            </a:r>
            <a:r>
              <a:rPr lang="zh-CN" altLang="en-US" sz="2400" spc="3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带燃油泵继电器的</a:t>
            </a:r>
            <a:r>
              <a:rPr lang="en-US" altLang="zh-CN" sz="2400" spc="3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ECU</a:t>
            </a:r>
            <a:r>
              <a:rPr lang="zh-CN" altLang="en-US" sz="2400" spc="3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控制式</a:t>
            </a:r>
            <a:r>
              <a:rPr lang="zh-CN" altLang="en-US" sz="2400" spc="3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燃油泵控制电路两种形式。</a:t>
            </a:r>
            <a:endParaRPr lang="zh-CN" altLang="en-US" sz="2400" b="1" spc="300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728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电动燃油泵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800" y="8699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控制电路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0775" y="1330325"/>
            <a:ext cx="418401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1.ECU控制式电动燃油泵控制电路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 descr="QQ截图20190304095908"/>
          <p:cNvPicPr>
            <a:picLocks noChangeAspect="1"/>
          </p:cNvPicPr>
          <p:nvPr/>
        </p:nvPicPr>
        <p:blipFill>
          <a:blip r:embed="rId2"/>
          <a:srcRect l="918" t="2812" r="1954" b="3757"/>
          <a:stretch>
            <a:fillRect/>
          </a:stretch>
        </p:blipFill>
        <p:spPr>
          <a:xfrm>
            <a:off x="3101975" y="2972435"/>
            <a:ext cx="6245860" cy="31248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387475" y="1883410"/>
            <a:ext cx="9615805" cy="9772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>
              <a:lnSpc>
                <a:spcPct val="120000"/>
              </a:lnSpc>
            </a:pPr>
            <a:r>
              <a:rPr lang="en-US" altLang="zh-CN" sz="2400" b="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sz="2400" b="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ECU控制式电路主要应用在D型EFI系统和装用热式或者卡门涡旋式空气流量计的L型EFI系统中。</a:t>
            </a:r>
            <a:endParaRPr lang="zh-CN" altLang="en-US" sz="2400" b="0" spc="20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H="1">
            <a:off x="7319010" y="3154045"/>
            <a:ext cx="14605" cy="93408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标注 8"/>
          <p:cNvSpPr/>
          <p:nvPr/>
        </p:nvSpPr>
        <p:spPr>
          <a:xfrm>
            <a:off x="9687560" y="2972435"/>
            <a:ext cx="1970405" cy="553720"/>
          </a:xfrm>
          <a:prstGeom prst="wedgeRoundRectCallout">
            <a:avLst>
              <a:gd name="adj1" fmla="val -67048"/>
              <a:gd name="adj2" fmla="val -2282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lang="zh-CN" spc="2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点火开关接通时</a:t>
            </a:r>
            <a:endParaRPr lang="zh-CN" spc="2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318375" y="3139440"/>
            <a:ext cx="108267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0" grpId="0"/>
      <p:bldP spid="9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1953</Words>
  <Application>WPS 演示</Application>
  <PresentationFormat>宽屏</PresentationFormat>
  <Paragraphs>208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Calibri</vt:lpstr>
      <vt:lpstr>Arial Unicode MS</vt:lpstr>
      <vt:lpstr>Calibri Light</vt:lpstr>
      <vt:lpstr>华文琥珀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倾斜的沙漏</cp:lastModifiedBy>
  <cp:revision>207</cp:revision>
  <dcterms:created xsi:type="dcterms:W3CDTF">2018-12-17T02:56:00Z</dcterms:created>
  <dcterms:modified xsi:type="dcterms:W3CDTF">2025-01-08T07:19:35Z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F2A778002064444B8BCF881605E8899D_12</vt:lpwstr>
  </property>
</Properties>
</file>